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1728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C7229C-72D4-69AD-4530-D6EE95BAB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0718A0-6DF5-1C3C-3ABD-415FC32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A3AFF7-D432-9FFA-540E-77660440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AC4F5B-37CC-A803-54D2-3537D56E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87ECB-76DC-EDED-FFBC-D8DAF5EB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10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653BC-63F0-DB09-3941-812353B6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1C1401-54EA-62EC-3194-F7A8CFFE6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BA257F-1051-D16E-915D-52F80D8D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117EA5-F3DD-A047-7BA2-63E1A0A3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B8C87B-D354-03F3-0968-55E29449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1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E8C2B6B-129F-01D1-3581-64097B899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D3C5AE-EBC9-87EB-10E9-4AA641743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D6B9F1-1BC5-50C9-D76C-81057441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FEF3CF-F824-D61E-08B2-0F532116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11F2A1-1709-7CB7-F139-20DBD675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25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1D98AF-44DA-6A1F-144F-81CAAEAA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C47169-0A58-6306-0DD6-DCB2F3AB0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FC4B61-2EB6-0C4F-C428-E233956A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592E28-1018-4616-D537-3DC22B8E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BCA056-3FC1-C8E3-A047-5900700E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83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6FF3B4-91F4-F02A-045F-EE4C8256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E4A647-7C77-0FC8-C168-54D749EC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E2410A-D75E-4E6D-253C-DAFF94DC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9B5BD5-1A00-4E02-B6D4-8076C9D9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B624E7-E47D-B87D-0882-A195784A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52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41286-BAE3-7D7E-F59A-6B618F35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4BA84D-EB25-F723-29DA-2DE9FDE6B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4A91B0-C338-16FC-0F73-575E5F70C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E5A7BB-C7BF-8E42-D91B-DAA4B814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8DB5A9-9CC7-8711-208D-3B95810D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A83599-5EF4-F751-6920-E5F6259A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41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B3CF9F-46BB-2F9F-2B62-D3A52F31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0B9C7E-1D0C-2812-D0ED-C1DE4308B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EAA38F-2FEB-065B-2EC1-43419354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5447E9-FD87-CEDF-A781-32D0E53F5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5469B94-B09B-5AA7-E9E4-19D8D66AF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2C0BA2-AC5E-21C9-ABA0-B9BFE848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DD1C430-EB6A-4E4E-E0E4-C34BDB63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6B83178-ABEA-F8AD-5AD8-FA406BDC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57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9FBA0E-7729-DA1E-70D6-1A990FDD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F27CE86-FE6B-7507-BC60-2B23D983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DA0DB2A-533F-C82F-0462-595EFF957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8A5FF5-5061-1F3E-6706-7AE49A1A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40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D110B0C-03D6-B782-2B43-C2516614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C4B23FD-A7D9-4124-07F1-7240FAA5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52A95B-82E8-D9C9-784C-2CDBB8CB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402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A8FB1-C872-45A2-FAE9-1068D911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E05F7D-918F-530C-F066-3B863904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CC4E83-2088-9686-8CCD-2A468D4CE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94270B-023E-67D2-1B4C-CCB25AE8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576435-6659-DF7E-5898-9A5FA8964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FE58EC5-13C9-5A19-8C03-C2FF7C7B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81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1FA67-CDAC-9C94-257B-6D770DE9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0D0138E-A892-F67B-9F58-F4A554E5D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7513C0-9B41-32AE-1CE7-785E43FBB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5C1350-B94E-AE98-C7D7-D7B385F8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1D1A94-6C82-760E-66D5-B0557F37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ABFB71-8B12-8E03-84E1-A1C28D15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63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F83FAC-83B2-46C6-8C25-B0FEBD2F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B6D0F0-65DE-D31C-6C23-D5391E74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95B773-5730-CC98-BEF2-45A304EBB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01B1D-4144-4488-8601-70D637224B34}" type="datetimeFigureOut">
              <a:rPr lang="it-IT" smtClean="0"/>
              <a:t>25/12/2022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4403EB-B423-67D9-7E9F-950CB8959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C8FD1B-ECE4-1424-DA6C-FA0536477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05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70F49E47-FE90-D13D-B796-D49DD03AA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57" y="3100539"/>
            <a:ext cx="2348243" cy="2330249"/>
          </a:xfrm>
          <a:prstGeom prst="rect">
            <a:avLst/>
          </a:prstGeom>
        </p:spPr>
      </p:pic>
      <p:pic>
        <p:nvPicPr>
          <p:cNvPr id="9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8D5087AB-1C93-B97C-6C08-0790DB1B3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6681" y="816043"/>
            <a:ext cx="1574890" cy="132754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C524B36-C921-22F3-4561-601D8BA93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62" y="4479172"/>
            <a:ext cx="1290637" cy="129063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8E03E0A-454A-97F5-496F-79223ABDE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80" y="143979"/>
            <a:ext cx="639313" cy="63931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5ABBFCE-7367-95BA-8D2F-B7180CF26066}"/>
              </a:ext>
            </a:extLst>
          </p:cNvPr>
          <p:cNvSpPr txBox="1"/>
          <p:nvPr/>
        </p:nvSpPr>
        <p:spPr>
          <a:xfrm>
            <a:off x="2954914" y="7813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Antenna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127EFF-FAC0-5FEB-624E-5FA2784C7A12}"/>
              </a:ext>
            </a:extLst>
          </p:cNvPr>
          <p:cNvSpPr txBox="1"/>
          <p:nvPr/>
        </p:nvSpPr>
        <p:spPr>
          <a:xfrm>
            <a:off x="3347900" y="1004721"/>
            <a:ext cx="1515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AD9226</a:t>
            </a:r>
          </a:p>
          <a:p>
            <a:pPr algn="ctr"/>
            <a:r>
              <a:rPr lang="it-IT" sz="1400" dirty="0"/>
              <a:t>Analog to digital </a:t>
            </a:r>
            <a:r>
              <a:rPr lang="it-IT" sz="1400" dirty="0" err="1"/>
              <a:t>converter</a:t>
            </a:r>
            <a:endParaRPr lang="it-IT" sz="1400" dirty="0"/>
          </a:p>
          <a:p>
            <a:pPr algn="ctr"/>
            <a:r>
              <a:rPr lang="it-IT" sz="1200" dirty="0"/>
              <a:t>64MHz sampling rate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3375666-5768-5131-82DE-8BBC3D095AD7}"/>
              </a:ext>
            </a:extLst>
          </p:cNvPr>
          <p:cNvSpPr txBox="1"/>
          <p:nvPr/>
        </p:nvSpPr>
        <p:spPr>
          <a:xfrm>
            <a:off x="4193573" y="5669815"/>
            <a:ext cx="1515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PC running </a:t>
            </a:r>
            <a:r>
              <a:rPr lang="it-IT" sz="1400" dirty="0" err="1"/>
              <a:t>Vivado</a:t>
            </a:r>
            <a:r>
              <a:rPr lang="it-IT" sz="1400" dirty="0"/>
              <a:t> (AMD) to </a:t>
            </a:r>
            <a:r>
              <a:rPr lang="it-IT" sz="1400" dirty="0" err="1"/>
              <a:t>program</a:t>
            </a:r>
            <a:r>
              <a:rPr lang="it-IT" sz="1400" dirty="0"/>
              <a:t> the Zynq FPGA via JTAG</a:t>
            </a:r>
            <a:endParaRPr lang="it-IT" sz="11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587B87-0D64-A165-898B-0DB556C2FCC3}"/>
              </a:ext>
            </a:extLst>
          </p:cNvPr>
          <p:cNvSpPr txBox="1"/>
          <p:nvPr/>
        </p:nvSpPr>
        <p:spPr>
          <a:xfrm>
            <a:off x="2028051" y="548114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EBAZ2405 Board </a:t>
            </a:r>
          </a:p>
          <a:p>
            <a:pPr algn="ctr"/>
            <a:r>
              <a:rPr lang="it-IT" sz="1600" dirty="0"/>
              <a:t>Zynq7010 FPGA</a:t>
            </a:r>
            <a:endParaRPr lang="it-IT" sz="120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7DE35DCF-DC15-954A-9148-85CAE2039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01" y="2497378"/>
            <a:ext cx="1290637" cy="1290637"/>
          </a:xfrm>
          <a:prstGeom prst="rect">
            <a:avLst/>
          </a:prstGeom>
        </p:spPr>
      </p:pic>
      <p:sp>
        <p:nvSpPr>
          <p:cNvPr id="24" name="Freccia bidirezionale orizzontale 23">
            <a:extLst>
              <a:ext uri="{FF2B5EF4-FFF2-40B4-BE49-F238E27FC236}">
                <a16:creationId xmlns:a16="http://schemas.microsoft.com/office/drawing/2014/main" id="{634222BC-87EC-E92F-B1E1-6C0B0DE808EF}"/>
              </a:ext>
            </a:extLst>
          </p:cNvPr>
          <p:cNvSpPr/>
          <p:nvPr/>
        </p:nvSpPr>
        <p:spPr>
          <a:xfrm>
            <a:off x="4196074" y="2752563"/>
            <a:ext cx="1419225" cy="970299"/>
          </a:xfrm>
          <a:prstGeom prst="leftRightArrow">
            <a:avLst>
              <a:gd name="adj1" fmla="val 71596"/>
              <a:gd name="adj2" fmla="val 16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Ethernet 100 Mb/s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2E12549-6363-28B8-2F29-B0319850577D}"/>
              </a:ext>
            </a:extLst>
          </p:cNvPr>
          <p:cNvSpPr txBox="1"/>
          <p:nvPr/>
        </p:nvSpPr>
        <p:spPr>
          <a:xfrm>
            <a:off x="7109965" y="2341571"/>
            <a:ext cx="22696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Local user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400" dirty="0" err="1"/>
              <a:t>view</a:t>
            </a:r>
            <a:r>
              <a:rPr lang="it-IT" sz="1400" dirty="0"/>
              <a:t>/zoom </a:t>
            </a:r>
            <a:r>
              <a:rPr lang="it-IT" sz="1400" dirty="0" err="1"/>
              <a:t>spectrogram</a:t>
            </a:r>
            <a:r>
              <a:rPr lang="it-IT" sz="1400" dirty="0"/>
              <a:t>/</a:t>
            </a:r>
            <a:r>
              <a:rPr lang="it-IT" sz="1400" dirty="0" err="1"/>
              <a:t>waterfall</a:t>
            </a:r>
            <a:r>
              <a:rPr lang="it-IT" sz="1400" dirty="0"/>
              <a:t> </a:t>
            </a:r>
          </a:p>
          <a:p>
            <a:r>
              <a:rPr lang="it-IT" sz="1100" dirty="0"/>
              <a:t>TODO:</a:t>
            </a:r>
          </a:p>
          <a:p>
            <a:r>
              <a:rPr lang="it-IT" sz="1100" dirty="0" err="1"/>
              <a:t>listen</a:t>
            </a:r>
            <a:r>
              <a:rPr lang="it-IT" sz="1100" dirty="0"/>
              <a:t> SSB </a:t>
            </a:r>
            <a:r>
              <a:rPr lang="it-IT" sz="1100" dirty="0" err="1"/>
              <a:t>ham</a:t>
            </a:r>
            <a:r>
              <a:rPr lang="it-IT" sz="1100" dirty="0"/>
              <a:t> radio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100" dirty="0"/>
              <a:t>decoding digital </a:t>
            </a:r>
            <a:r>
              <a:rPr lang="it-IT" sz="1100" dirty="0" err="1"/>
              <a:t>modes</a:t>
            </a:r>
            <a:r>
              <a:rPr lang="it-IT" sz="1100" dirty="0"/>
              <a:t> (FT8) by WSJT-X</a:t>
            </a:r>
          </a:p>
        </p:txBody>
      </p:sp>
      <p:pic>
        <p:nvPicPr>
          <p:cNvPr id="29" name="Immagine 2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D9FDF6B-206B-79B4-2AAA-E3EF76B9D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59" y="3954300"/>
            <a:ext cx="2996669" cy="2651350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5B3BA328-3C2C-2D94-0BF0-D404B511DF36}"/>
              </a:ext>
            </a:extLst>
          </p:cNvPr>
          <p:cNvSpPr/>
          <p:nvPr/>
        </p:nvSpPr>
        <p:spPr>
          <a:xfrm>
            <a:off x="2411182" y="2305309"/>
            <a:ext cx="1008547" cy="689048"/>
          </a:xfrm>
          <a:prstGeom prst="downArrow">
            <a:avLst>
              <a:gd name="adj1" fmla="val 85734"/>
              <a:gd name="adj2" fmla="val 22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A/D Samples</a:t>
            </a:r>
          </a:p>
          <a:p>
            <a:pPr algn="ctr"/>
            <a:r>
              <a:rPr lang="it-IT" sz="1400" dirty="0"/>
              <a:t>12 bits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9B3EB9B-6B6F-AEB1-E365-8A10B8A77218}"/>
              </a:ext>
            </a:extLst>
          </p:cNvPr>
          <p:cNvSpPr/>
          <p:nvPr/>
        </p:nvSpPr>
        <p:spPr>
          <a:xfrm>
            <a:off x="1575099" y="55612"/>
            <a:ext cx="7661987" cy="65791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80E6A33-D75E-BD8D-BD61-407E6EE68B48}"/>
              </a:ext>
            </a:extLst>
          </p:cNvPr>
          <p:cNvSpPr txBox="1"/>
          <p:nvPr/>
        </p:nvSpPr>
        <p:spPr>
          <a:xfrm>
            <a:off x="7078949" y="3818901"/>
            <a:ext cx="833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WSJT-X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B00AAD4-EF99-2982-D3B6-BE053E15E698}"/>
              </a:ext>
            </a:extLst>
          </p:cNvPr>
          <p:cNvSpPr txBox="1"/>
          <p:nvPr/>
        </p:nvSpPr>
        <p:spPr>
          <a:xfrm>
            <a:off x="5034579" y="98461"/>
            <a:ext cx="3539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Full 0 – 32 MHz Spectrum and </a:t>
            </a:r>
            <a:r>
              <a:rPr lang="it-IT" sz="1400" dirty="0" err="1"/>
              <a:t>Waterfall</a:t>
            </a:r>
            <a:endParaRPr lang="it-IT" sz="1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DBD5EAE-1D10-90C5-FD97-5C2C2CFA3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544" y="402205"/>
            <a:ext cx="4359192" cy="194855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921994F-F5A0-BF46-9D7A-EC490E816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70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DFFCB5-17E8-D94C-B8EF-64992D2BAF85}"/>
              </a:ext>
            </a:extLst>
          </p:cNvPr>
          <p:cNvSpPr/>
          <p:nvPr/>
        </p:nvSpPr>
        <p:spPr>
          <a:xfrm>
            <a:off x="2496347" y="2167663"/>
            <a:ext cx="674302" cy="430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Sampler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D279824-6D0F-9D4B-B4C8-53138517E0BF}"/>
              </a:ext>
            </a:extLst>
          </p:cNvPr>
          <p:cNvSpPr/>
          <p:nvPr/>
        </p:nvSpPr>
        <p:spPr>
          <a:xfrm>
            <a:off x="4361701" y="1684954"/>
            <a:ext cx="2390657" cy="1845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sz="1100" dirty="0">
                <a:solidFill>
                  <a:schemeClr val="tx1"/>
                </a:solidFill>
              </a:rPr>
              <a:t>Audio DDC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B0ED80-9823-C04C-909B-C7BFBF0046B1}"/>
              </a:ext>
            </a:extLst>
          </p:cNvPr>
          <p:cNvSpPr/>
          <p:nvPr/>
        </p:nvSpPr>
        <p:spPr>
          <a:xfrm>
            <a:off x="7757059" y="924200"/>
            <a:ext cx="112156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16384 x 32 bits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EC6D946-6A55-1A3C-007C-26FD23C0BD65}"/>
              </a:ext>
            </a:extLst>
          </p:cNvPr>
          <p:cNvSpPr/>
          <p:nvPr/>
        </p:nvSpPr>
        <p:spPr>
          <a:xfrm>
            <a:off x="7205957" y="3095119"/>
            <a:ext cx="811536" cy="551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I2S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0745063-6713-10F4-0AB1-800B90B8AF9F}"/>
              </a:ext>
            </a:extLst>
          </p:cNvPr>
          <p:cNvSpPr/>
          <p:nvPr/>
        </p:nvSpPr>
        <p:spPr>
          <a:xfrm>
            <a:off x="1011973" y="2082258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12 bits + OverRange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EB2EC12-CFAB-6FA1-8711-56CA81B9453C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 flipV="1">
            <a:off x="2067775" y="2383107"/>
            <a:ext cx="428572" cy="5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1F85432-F85A-916F-7683-4D7104B77382}"/>
              </a:ext>
            </a:extLst>
          </p:cNvPr>
          <p:cNvSpPr txBox="1"/>
          <p:nvPr/>
        </p:nvSpPr>
        <p:spPr>
          <a:xfrm>
            <a:off x="4452548" y="1022750"/>
            <a:ext cx="2098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13 bits (12 bits + OTR) – 64 MSps 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4D481A7-49E9-EAC2-1E7B-7905259FD05F}"/>
              </a:ext>
            </a:extLst>
          </p:cNvPr>
          <p:cNvSpPr/>
          <p:nvPr/>
        </p:nvSpPr>
        <p:spPr>
          <a:xfrm>
            <a:off x="3272760" y="2969286"/>
            <a:ext cx="684860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Clocking Wizard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64MHz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59CCD0-8FA9-20DD-AE35-744254DE8072}"/>
              </a:ext>
            </a:extLst>
          </p:cNvPr>
          <p:cNvSpPr txBox="1"/>
          <p:nvPr/>
        </p:nvSpPr>
        <p:spPr>
          <a:xfrm>
            <a:off x="2463235" y="1951990"/>
            <a:ext cx="70564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100" dirty="0"/>
              <a:t>64 MSps </a:t>
            </a:r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D24CB59-9EC0-0AC5-5C19-50C2DEBEB34A}"/>
              </a:ext>
            </a:extLst>
          </p:cNvPr>
          <p:cNvSpPr/>
          <p:nvPr/>
        </p:nvSpPr>
        <p:spPr>
          <a:xfrm>
            <a:off x="4554070" y="1941187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22FCA29-5D46-97D0-0F68-37B747F390ED}"/>
              </a:ext>
            </a:extLst>
          </p:cNvPr>
          <p:cNvSpPr/>
          <p:nvPr/>
        </p:nvSpPr>
        <p:spPr>
          <a:xfrm>
            <a:off x="4554070" y="2463046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954087-596C-DA7D-70D9-2E98869B6785}"/>
              </a:ext>
            </a:extLst>
          </p:cNvPr>
          <p:cNvSpPr/>
          <p:nvPr/>
        </p:nvSpPr>
        <p:spPr>
          <a:xfrm>
            <a:off x="5196456" y="1866511"/>
            <a:ext cx="813549" cy="432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 - I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4-8192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A231F23-D9E6-DDBD-74B4-566165FB3230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 flipV="1">
            <a:off x="4885765" y="2082796"/>
            <a:ext cx="310691" cy="1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E8E34F3-A38C-A35B-1262-C6C391EF23AD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4885765" y="2615446"/>
            <a:ext cx="310691" cy="1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DF755B17-9120-C96F-64EA-46BFD27FA889}"/>
              </a:ext>
            </a:extLst>
          </p:cNvPr>
          <p:cNvSpPr/>
          <p:nvPr/>
        </p:nvSpPr>
        <p:spPr>
          <a:xfrm>
            <a:off x="6075125" y="1879445"/>
            <a:ext cx="575731" cy="40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FIR – I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2</a:t>
            </a:r>
          </a:p>
        </p:txBody>
      </p: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D1CE1184-7755-E7EE-1833-17D4AB1B705C}"/>
              </a:ext>
            </a:extLst>
          </p:cNvPr>
          <p:cNvCxnSpPr>
            <a:cxnSpLocks/>
            <a:stCxn id="29" idx="2"/>
            <a:endCxn id="5" idx="2"/>
          </p:cNvCxnSpPr>
          <p:nvPr/>
        </p:nvCxnSpPr>
        <p:spPr>
          <a:xfrm rot="5400000" flipH="1" flipV="1">
            <a:off x="4560284" y="2585282"/>
            <a:ext cx="51652" cy="1941840"/>
          </a:xfrm>
          <a:prstGeom prst="bentConnector3">
            <a:avLst>
              <a:gd name="adj1" fmla="val -1995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a gomito 46">
            <a:extLst>
              <a:ext uri="{FF2B5EF4-FFF2-40B4-BE49-F238E27FC236}">
                <a16:creationId xmlns:a16="http://schemas.microsoft.com/office/drawing/2014/main" id="{E0854C56-71A7-F121-1E02-6909E9BAA4AB}"/>
              </a:ext>
            </a:extLst>
          </p:cNvPr>
          <p:cNvCxnSpPr>
            <a:cxnSpLocks/>
            <a:stCxn id="87" idx="3"/>
            <a:endCxn id="13" idx="2"/>
          </p:cNvCxnSpPr>
          <p:nvPr/>
        </p:nvCxnSpPr>
        <p:spPr>
          <a:xfrm>
            <a:off x="4201408" y="2375280"/>
            <a:ext cx="352662" cy="240166"/>
          </a:xfrm>
          <a:prstGeom prst="bentConnector3">
            <a:avLst>
              <a:gd name="adj1" fmla="val 654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tangolo 73">
            <a:extLst>
              <a:ext uri="{FF2B5EF4-FFF2-40B4-BE49-F238E27FC236}">
                <a16:creationId xmlns:a16="http://schemas.microsoft.com/office/drawing/2014/main" id="{34803A13-F335-432D-6346-BCBA2A9B4CA8}"/>
              </a:ext>
            </a:extLst>
          </p:cNvPr>
          <p:cNvSpPr/>
          <p:nvPr/>
        </p:nvSpPr>
        <p:spPr>
          <a:xfrm rot="16200000">
            <a:off x="7897380" y="2121637"/>
            <a:ext cx="2790445" cy="410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Memory </a:t>
            </a:r>
            <a:r>
              <a:rPr lang="it-IT" sz="1100" dirty="0" err="1">
                <a:solidFill>
                  <a:schemeClr val="tx1"/>
                </a:solidFill>
              </a:rPr>
              <a:t>mapped</a:t>
            </a:r>
            <a:r>
              <a:rPr lang="it-IT" sz="1100" dirty="0">
                <a:solidFill>
                  <a:schemeClr val="tx1"/>
                </a:solidFill>
              </a:rPr>
              <a:t> I/O</a:t>
            </a:r>
          </a:p>
          <a:p>
            <a:pPr algn="ctr"/>
            <a:endParaRPr lang="it-IT" sz="1100" dirty="0">
              <a:solidFill>
                <a:schemeClr val="tx1"/>
              </a:solidFill>
            </a:endParaRP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42D63BE-DAE2-F2C3-E74F-93B402EB70AA}"/>
              </a:ext>
            </a:extLst>
          </p:cNvPr>
          <p:cNvSpPr/>
          <p:nvPr/>
        </p:nvSpPr>
        <p:spPr>
          <a:xfrm>
            <a:off x="9563496" y="1570759"/>
            <a:ext cx="618837" cy="512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TCP Server</a:t>
            </a:r>
          </a:p>
        </p:txBody>
      </p:sp>
      <p:cxnSp>
        <p:nvCxnSpPr>
          <p:cNvPr id="76" name="Connettore a gomito 75">
            <a:extLst>
              <a:ext uri="{FF2B5EF4-FFF2-40B4-BE49-F238E27FC236}">
                <a16:creationId xmlns:a16="http://schemas.microsoft.com/office/drawing/2014/main" id="{DBF0CE7A-9317-1B5B-8953-DA1E7D08554C}"/>
              </a:ext>
            </a:extLst>
          </p:cNvPr>
          <p:cNvCxnSpPr>
            <a:cxnSpLocks/>
            <a:stCxn id="74" idx="0"/>
            <a:endCxn id="15" idx="0"/>
          </p:cNvCxnSpPr>
          <p:nvPr/>
        </p:nvCxnSpPr>
        <p:spPr>
          <a:xfrm rot="10800000">
            <a:off x="5603232" y="1866512"/>
            <a:ext cx="3484027" cy="460471"/>
          </a:xfrm>
          <a:prstGeom prst="bentConnector4">
            <a:avLst>
              <a:gd name="adj1" fmla="val 4443"/>
              <a:gd name="adj2" fmla="val 14964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tangolo 79">
            <a:extLst>
              <a:ext uri="{FF2B5EF4-FFF2-40B4-BE49-F238E27FC236}">
                <a16:creationId xmlns:a16="http://schemas.microsoft.com/office/drawing/2014/main" id="{D7CC3595-5E2B-C528-8DFC-9F49595AD948}"/>
              </a:ext>
            </a:extLst>
          </p:cNvPr>
          <p:cNvSpPr/>
          <p:nvPr/>
        </p:nvSpPr>
        <p:spPr>
          <a:xfrm>
            <a:off x="10247454" y="168837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5A18FFC3-74CF-A96F-72DE-9226182AD8DC}"/>
              </a:ext>
            </a:extLst>
          </p:cNvPr>
          <p:cNvSpPr/>
          <p:nvPr/>
        </p:nvSpPr>
        <p:spPr>
          <a:xfrm>
            <a:off x="2328352" y="270793"/>
            <a:ext cx="6960960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Zynq</a:t>
            </a:r>
            <a:r>
              <a:rPr lang="it-IT">
                <a:solidFill>
                  <a:schemeClr val="tx1"/>
                </a:solidFill>
              </a:rPr>
              <a:t> 7010 Programmable</a:t>
            </a:r>
            <a:r>
              <a:rPr lang="it-IT" dirty="0">
                <a:solidFill>
                  <a:schemeClr val="tx1"/>
                </a:solidFill>
              </a:rPr>
              <a:t> Logic</a:t>
            </a: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D05F4A75-931C-8CBD-15F6-7FF621385E2F}"/>
              </a:ext>
            </a:extLst>
          </p:cNvPr>
          <p:cNvSpPr/>
          <p:nvPr/>
        </p:nvSpPr>
        <p:spPr>
          <a:xfrm>
            <a:off x="9277781" y="270793"/>
            <a:ext cx="133529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Zynq7010 PS (CPU)</a:t>
            </a:r>
          </a:p>
        </p:txBody>
      </p: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116BE2CB-B800-EFCC-593E-18FB845D13F0}"/>
              </a:ext>
            </a:extLst>
          </p:cNvPr>
          <p:cNvCxnSpPr>
            <a:cxnSpLocks/>
            <a:stCxn id="87" idx="3"/>
            <a:endCxn id="12" idx="2"/>
          </p:cNvCxnSpPr>
          <p:nvPr/>
        </p:nvCxnSpPr>
        <p:spPr>
          <a:xfrm flipV="1">
            <a:off x="4201408" y="2093587"/>
            <a:ext cx="352662" cy="281693"/>
          </a:xfrm>
          <a:prstGeom prst="bentConnector3">
            <a:avLst>
              <a:gd name="adj1" fmla="val 652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tangolo 99">
            <a:extLst>
              <a:ext uri="{FF2B5EF4-FFF2-40B4-BE49-F238E27FC236}">
                <a16:creationId xmlns:a16="http://schemas.microsoft.com/office/drawing/2014/main" id="{4CFC7017-BBBC-42FE-AF94-4BF90DE7A0B2}"/>
              </a:ext>
            </a:extLst>
          </p:cNvPr>
          <p:cNvSpPr/>
          <p:nvPr/>
        </p:nvSpPr>
        <p:spPr>
          <a:xfrm>
            <a:off x="4471229" y="3060551"/>
            <a:ext cx="1085801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DDS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100K – 32 MHz</a:t>
            </a:r>
          </a:p>
        </p:txBody>
      </p: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B6EA537-58A0-1866-45D3-D1C13E9FEA9D}"/>
              </a:ext>
            </a:extLst>
          </p:cNvPr>
          <p:cNvCxnSpPr>
            <a:cxnSpLocks/>
          </p:cNvCxnSpPr>
          <p:nvPr/>
        </p:nvCxnSpPr>
        <p:spPr>
          <a:xfrm flipV="1">
            <a:off x="4719917" y="2254182"/>
            <a:ext cx="0" cy="208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0DA923CD-3BE3-F18D-5F79-6535124B577F}"/>
              </a:ext>
            </a:extLst>
          </p:cNvPr>
          <p:cNvSpPr/>
          <p:nvPr/>
        </p:nvSpPr>
        <p:spPr>
          <a:xfrm>
            <a:off x="11335295" y="5638771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81B8ACC-22F9-FA01-AB36-64E87DC71125}"/>
              </a:ext>
            </a:extLst>
          </p:cNvPr>
          <p:cNvSpPr/>
          <p:nvPr/>
        </p:nvSpPr>
        <p:spPr>
          <a:xfrm>
            <a:off x="8735948" y="4827743"/>
            <a:ext cx="2844463" cy="190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Windows 10 PC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E36CB25-8460-7911-AB8C-D1058ABADCF4}"/>
              </a:ext>
            </a:extLst>
          </p:cNvPr>
          <p:cNvSpPr/>
          <p:nvPr/>
        </p:nvSpPr>
        <p:spPr>
          <a:xfrm>
            <a:off x="10465287" y="5449607"/>
            <a:ext cx="796786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EXTIO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EBAZ4205 DLL</a:t>
            </a:r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5C2B5B6C-2D6E-C45B-B763-16F219E07A91}"/>
              </a:ext>
            </a:extLst>
          </p:cNvPr>
          <p:cNvSpPr/>
          <p:nvPr/>
        </p:nvSpPr>
        <p:spPr>
          <a:xfrm>
            <a:off x="9161497" y="5431886"/>
            <a:ext cx="996683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HPSDR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45B431D-8657-288C-7B2B-CCC8C86DBD8E}"/>
              </a:ext>
            </a:extLst>
          </p:cNvPr>
          <p:cNvSpPr/>
          <p:nvPr/>
        </p:nvSpPr>
        <p:spPr>
          <a:xfrm>
            <a:off x="5196456" y="2375280"/>
            <a:ext cx="813549" cy="432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 - Q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4-8192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B2A2AC7-2E43-648A-6556-1FDA6B1FF02D}"/>
              </a:ext>
            </a:extLst>
          </p:cNvPr>
          <p:cNvSpPr/>
          <p:nvPr/>
        </p:nvSpPr>
        <p:spPr>
          <a:xfrm>
            <a:off x="6067781" y="2388214"/>
            <a:ext cx="612403" cy="40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FIR – Q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2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4964A361-C9B9-5F41-5EBF-B8796346D65D}"/>
              </a:ext>
            </a:extLst>
          </p:cNvPr>
          <p:cNvSpPr/>
          <p:nvPr/>
        </p:nvSpPr>
        <p:spPr>
          <a:xfrm>
            <a:off x="7182590" y="1710173"/>
            <a:ext cx="858270" cy="10880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DEMOD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AM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LSB / USB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+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AGC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81903D9A-FBFC-4F36-5D6A-D33B7265A82E}"/>
              </a:ext>
            </a:extLst>
          </p:cNvPr>
          <p:cNvCxnSpPr>
            <a:cxnSpLocks/>
            <a:stCxn id="39" idx="2"/>
            <a:endCxn id="7" idx="0"/>
          </p:cNvCxnSpPr>
          <p:nvPr/>
        </p:nvCxnSpPr>
        <p:spPr>
          <a:xfrm>
            <a:off x="7611725" y="2798190"/>
            <a:ext cx="0" cy="29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AD55B571-E9DC-A910-98D4-6AB2CC3A638E}"/>
              </a:ext>
            </a:extLst>
          </p:cNvPr>
          <p:cNvSpPr/>
          <p:nvPr/>
        </p:nvSpPr>
        <p:spPr>
          <a:xfrm>
            <a:off x="7205957" y="4060514"/>
            <a:ext cx="811536" cy="551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PCM 5102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(Digital to Analog)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7C6451A3-649F-7A3C-59C6-95E86B14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692" y="4037444"/>
            <a:ext cx="570804" cy="574670"/>
          </a:xfrm>
          <a:prstGeom prst="rect">
            <a:avLst/>
          </a:prstGeom>
        </p:spPr>
      </p:pic>
      <p:sp>
        <p:nvSpPr>
          <p:cNvPr id="57" name="Rettangolo 56">
            <a:extLst>
              <a:ext uri="{FF2B5EF4-FFF2-40B4-BE49-F238E27FC236}">
                <a16:creationId xmlns:a16="http://schemas.microsoft.com/office/drawing/2014/main" id="{ABF5D3EE-75E2-36C6-97C1-B10814DD0BA0}"/>
              </a:ext>
            </a:extLst>
          </p:cNvPr>
          <p:cNvSpPr/>
          <p:nvPr/>
        </p:nvSpPr>
        <p:spPr>
          <a:xfrm>
            <a:off x="8040860" y="4060513"/>
            <a:ext cx="811536" cy="551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Amplifier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FE76DAED-15B3-F2F3-24BD-22B39E5CC38B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>
            <a:off x="7611725" y="3646720"/>
            <a:ext cx="0" cy="41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0CDE13D-D105-F437-457C-EC2E71A1F7BC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6650856" y="2082795"/>
            <a:ext cx="531734" cy="17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08F5E29D-4FD8-D0FD-4E88-99C9ADA4B949}"/>
              </a:ext>
            </a:extLst>
          </p:cNvPr>
          <p:cNvCxnSpPr>
            <a:cxnSpLocks/>
            <a:stCxn id="27" idx="3"/>
            <a:endCxn id="39" idx="1"/>
          </p:cNvCxnSpPr>
          <p:nvPr/>
        </p:nvCxnSpPr>
        <p:spPr>
          <a:xfrm flipV="1">
            <a:off x="6680184" y="2254182"/>
            <a:ext cx="502406" cy="33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Immagine 92">
            <a:extLst>
              <a:ext uri="{FF2B5EF4-FFF2-40B4-BE49-F238E27FC236}">
                <a16:creationId xmlns:a16="http://schemas.microsoft.com/office/drawing/2014/main" id="{7ED75CE7-3084-4263-9563-A9987FEC6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6" y="128079"/>
            <a:ext cx="639313" cy="639313"/>
          </a:xfrm>
          <a:prstGeom prst="rect">
            <a:avLst/>
          </a:prstGeom>
        </p:spPr>
      </p:pic>
      <p:cxnSp>
        <p:nvCxnSpPr>
          <p:cNvPr id="97" name="Connettore a gomito 96">
            <a:extLst>
              <a:ext uri="{FF2B5EF4-FFF2-40B4-BE49-F238E27FC236}">
                <a16:creationId xmlns:a16="http://schemas.microsoft.com/office/drawing/2014/main" id="{D2DC66B6-29E2-773C-8DD7-184EDBC0F1C4}"/>
              </a:ext>
            </a:extLst>
          </p:cNvPr>
          <p:cNvCxnSpPr>
            <a:cxnSpLocks/>
            <a:stCxn id="93" idx="2"/>
            <a:endCxn id="21" idx="1"/>
          </p:cNvCxnSpPr>
          <p:nvPr/>
        </p:nvCxnSpPr>
        <p:spPr>
          <a:xfrm rot="16200000" flipH="1">
            <a:off x="-26735" y="1349920"/>
            <a:ext cx="1621237" cy="456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guale a 30">
            <a:extLst>
              <a:ext uri="{FF2B5EF4-FFF2-40B4-BE49-F238E27FC236}">
                <a16:creationId xmlns:a16="http://schemas.microsoft.com/office/drawing/2014/main" id="{49E96B5E-313D-F017-2018-7615E4E2CC16}"/>
              </a:ext>
            </a:extLst>
          </p:cNvPr>
          <p:cNvSpPr/>
          <p:nvPr/>
        </p:nvSpPr>
        <p:spPr>
          <a:xfrm rot="19719088">
            <a:off x="3254024" y="2549303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E0A37F2-4AB1-CE57-7E99-CD409FAB2226}"/>
              </a:ext>
            </a:extLst>
          </p:cNvPr>
          <p:cNvSpPr txBox="1"/>
          <p:nvPr/>
        </p:nvSpPr>
        <p:spPr>
          <a:xfrm>
            <a:off x="3345777" y="2621964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 (12)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4764C18B-CD7A-A25A-AA8B-33C72045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309" y="2008214"/>
            <a:ext cx="188992" cy="14022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FEB52C77-CB01-06D4-F9C2-BCB28F5DA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011" y="2843307"/>
            <a:ext cx="188992" cy="140220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D54E940-0D39-1DC5-9944-A8E43164D47D}"/>
              </a:ext>
            </a:extLst>
          </p:cNvPr>
          <p:cNvSpPr txBox="1"/>
          <p:nvPr/>
        </p:nvSpPr>
        <p:spPr>
          <a:xfrm>
            <a:off x="4938179" y="2789487"/>
            <a:ext cx="713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2x16(16)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A4CD806-D6E9-5037-BB64-41F21994F131}"/>
              </a:ext>
            </a:extLst>
          </p:cNvPr>
          <p:cNvSpPr txBox="1"/>
          <p:nvPr/>
        </p:nvSpPr>
        <p:spPr>
          <a:xfrm>
            <a:off x="4862331" y="2082795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16(16)</a:t>
            </a:r>
          </a:p>
        </p:txBody>
      </p:sp>
      <p:sp>
        <p:nvSpPr>
          <p:cNvPr id="38" name="Uguale a 37">
            <a:extLst>
              <a:ext uri="{FF2B5EF4-FFF2-40B4-BE49-F238E27FC236}">
                <a16:creationId xmlns:a16="http://schemas.microsoft.com/office/drawing/2014/main" id="{7459FD84-F1ED-8A71-5FAA-64BC52F967BF}"/>
              </a:ext>
            </a:extLst>
          </p:cNvPr>
          <p:cNvSpPr/>
          <p:nvPr/>
        </p:nvSpPr>
        <p:spPr>
          <a:xfrm rot="19719088">
            <a:off x="6873067" y="2110438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4329A06-B404-2727-727E-287D28AD2074}"/>
              </a:ext>
            </a:extLst>
          </p:cNvPr>
          <p:cNvSpPr txBox="1"/>
          <p:nvPr/>
        </p:nvSpPr>
        <p:spPr>
          <a:xfrm>
            <a:off x="6735006" y="1982427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16(16)</a:t>
            </a:r>
          </a:p>
        </p:txBody>
      </p:sp>
      <p:sp>
        <p:nvSpPr>
          <p:cNvPr id="44" name="Uguale a 43">
            <a:extLst>
              <a:ext uri="{FF2B5EF4-FFF2-40B4-BE49-F238E27FC236}">
                <a16:creationId xmlns:a16="http://schemas.microsoft.com/office/drawing/2014/main" id="{D5C39E91-666A-C747-17D3-95B449057FA0}"/>
              </a:ext>
            </a:extLst>
          </p:cNvPr>
          <p:cNvSpPr/>
          <p:nvPr/>
        </p:nvSpPr>
        <p:spPr>
          <a:xfrm rot="19719088">
            <a:off x="6906976" y="1122554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458F2BA0-2056-0382-5D7F-60647ABC2C1F}"/>
              </a:ext>
            </a:extLst>
          </p:cNvPr>
          <p:cNvSpPr txBox="1"/>
          <p:nvPr/>
        </p:nvSpPr>
        <p:spPr>
          <a:xfrm>
            <a:off x="6593765" y="98009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 (13)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805FCC-0AB9-AD59-B048-9A21D3704641}"/>
              </a:ext>
            </a:extLst>
          </p:cNvPr>
          <p:cNvSpPr txBox="1"/>
          <p:nvPr/>
        </p:nvSpPr>
        <p:spPr>
          <a:xfrm>
            <a:off x="7682870" y="276919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32(29)</a:t>
            </a:r>
          </a:p>
        </p:txBody>
      </p:sp>
      <p:sp>
        <p:nvSpPr>
          <p:cNvPr id="20" name="Uguale a 19">
            <a:extLst>
              <a:ext uri="{FF2B5EF4-FFF2-40B4-BE49-F238E27FC236}">
                <a16:creationId xmlns:a16="http://schemas.microsoft.com/office/drawing/2014/main" id="{E1C197ED-D3E4-428D-06FA-35F4978614BB}"/>
              </a:ext>
            </a:extLst>
          </p:cNvPr>
          <p:cNvSpPr/>
          <p:nvPr/>
        </p:nvSpPr>
        <p:spPr>
          <a:xfrm rot="19719088">
            <a:off x="7471137" y="2782857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288130B-EFFF-179E-0607-2A074F1E2A10}"/>
              </a:ext>
            </a:extLst>
          </p:cNvPr>
          <p:cNvSpPr txBox="1"/>
          <p:nvPr/>
        </p:nvSpPr>
        <p:spPr>
          <a:xfrm>
            <a:off x="7618979" y="3775212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I2S 32(29)</a:t>
            </a:r>
          </a:p>
        </p:txBody>
      </p:sp>
      <p:cxnSp>
        <p:nvCxnSpPr>
          <p:cNvPr id="83" name="Connettore a gomito 82">
            <a:extLst>
              <a:ext uri="{FF2B5EF4-FFF2-40B4-BE49-F238E27FC236}">
                <a16:creationId xmlns:a16="http://schemas.microsoft.com/office/drawing/2014/main" id="{1D0D12F8-940D-B70E-DE36-609130E8788C}"/>
              </a:ext>
            </a:extLst>
          </p:cNvPr>
          <p:cNvCxnSpPr>
            <a:cxnSpLocks/>
            <a:stCxn id="87" idx="3"/>
            <a:endCxn id="6" idx="1"/>
          </p:cNvCxnSpPr>
          <p:nvPr/>
        </p:nvCxnSpPr>
        <p:spPr>
          <a:xfrm flipV="1">
            <a:off x="4201408" y="1230571"/>
            <a:ext cx="3555651" cy="1144709"/>
          </a:xfrm>
          <a:prstGeom prst="bentConnector3">
            <a:avLst>
              <a:gd name="adj1" fmla="val 2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tangolo 86">
            <a:extLst>
              <a:ext uri="{FF2B5EF4-FFF2-40B4-BE49-F238E27FC236}">
                <a16:creationId xmlns:a16="http://schemas.microsoft.com/office/drawing/2014/main" id="{0CDFE73C-200F-3350-D239-24C6B5D9294D}"/>
              </a:ext>
            </a:extLst>
          </p:cNvPr>
          <p:cNvSpPr/>
          <p:nvPr/>
        </p:nvSpPr>
        <p:spPr>
          <a:xfrm>
            <a:off x="3609579" y="2135468"/>
            <a:ext cx="591829" cy="479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Switch</a:t>
            </a:r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6E4690D1-52BE-B721-CE7E-F8AED90FC1D4}"/>
              </a:ext>
            </a:extLst>
          </p:cNvPr>
          <p:cNvSpPr/>
          <p:nvPr/>
        </p:nvSpPr>
        <p:spPr>
          <a:xfrm>
            <a:off x="2499125" y="932809"/>
            <a:ext cx="1468316" cy="551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Test Generator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0.1-30 MHz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AM </a:t>
            </a:r>
            <a:r>
              <a:rPr lang="it-IT" sz="1100" dirty="0" err="1">
                <a:solidFill>
                  <a:schemeClr val="tx1"/>
                </a:solidFill>
              </a:rPr>
              <a:t>modulated</a:t>
            </a:r>
            <a:r>
              <a:rPr lang="it-IT" sz="1100" dirty="0">
                <a:solidFill>
                  <a:schemeClr val="tx1"/>
                </a:solidFill>
              </a:rPr>
              <a:t> 1KHz</a:t>
            </a:r>
          </a:p>
        </p:txBody>
      </p:sp>
      <p:cxnSp>
        <p:nvCxnSpPr>
          <p:cNvPr id="130" name="Connettore a gomito 129">
            <a:extLst>
              <a:ext uri="{FF2B5EF4-FFF2-40B4-BE49-F238E27FC236}">
                <a16:creationId xmlns:a16="http://schemas.microsoft.com/office/drawing/2014/main" id="{38766C6A-25BD-C096-B82A-D486771535EC}"/>
              </a:ext>
            </a:extLst>
          </p:cNvPr>
          <p:cNvCxnSpPr>
            <a:cxnSpLocks/>
            <a:stCxn id="29" idx="2"/>
            <a:endCxn id="4" idx="2"/>
          </p:cNvCxnSpPr>
          <p:nvPr/>
        </p:nvCxnSpPr>
        <p:spPr>
          <a:xfrm rot="5400000" flipH="1">
            <a:off x="2732605" y="2699444"/>
            <a:ext cx="983477" cy="781692"/>
          </a:xfrm>
          <a:prstGeom prst="bentConnector3">
            <a:avLst>
              <a:gd name="adj1" fmla="val -107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a gomito 134">
            <a:extLst>
              <a:ext uri="{FF2B5EF4-FFF2-40B4-BE49-F238E27FC236}">
                <a16:creationId xmlns:a16="http://schemas.microsoft.com/office/drawing/2014/main" id="{B3CC9EB4-E4A7-94B9-032B-009C9E47ED19}"/>
              </a:ext>
            </a:extLst>
          </p:cNvPr>
          <p:cNvCxnSpPr>
            <a:cxnSpLocks/>
            <a:stCxn id="4" idx="3"/>
            <a:endCxn id="87" idx="2"/>
          </p:cNvCxnSpPr>
          <p:nvPr/>
        </p:nvCxnSpPr>
        <p:spPr>
          <a:xfrm>
            <a:off x="3170649" y="2383107"/>
            <a:ext cx="734845" cy="231984"/>
          </a:xfrm>
          <a:prstGeom prst="bentConnector4">
            <a:avLst>
              <a:gd name="adj1" fmla="val 29865"/>
              <a:gd name="adj2" fmla="val 1985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2 148">
            <a:extLst>
              <a:ext uri="{FF2B5EF4-FFF2-40B4-BE49-F238E27FC236}">
                <a16:creationId xmlns:a16="http://schemas.microsoft.com/office/drawing/2014/main" id="{36F76096-A4F6-37AB-5F24-77008A4C8635}"/>
              </a:ext>
            </a:extLst>
          </p:cNvPr>
          <p:cNvCxnSpPr>
            <a:cxnSpLocks/>
            <a:stCxn id="87" idx="2"/>
            <a:endCxn id="87" idx="3"/>
          </p:cNvCxnSpPr>
          <p:nvPr/>
        </p:nvCxnSpPr>
        <p:spPr>
          <a:xfrm flipV="1">
            <a:off x="3905494" y="2375280"/>
            <a:ext cx="295914" cy="23981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ttore 2 156">
            <a:extLst>
              <a:ext uri="{FF2B5EF4-FFF2-40B4-BE49-F238E27FC236}">
                <a16:creationId xmlns:a16="http://schemas.microsoft.com/office/drawing/2014/main" id="{43D47D66-A335-82F9-1F73-1319168E2169}"/>
              </a:ext>
            </a:extLst>
          </p:cNvPr>
          <p:cNvCxnSpPr>
            <a:cxnSpLocks/>
            <a:stCxn id="118" idx="2"/>
            <a:endCxn id="87" idx="0"/>
          </p:cNvCxnSpPr>
          <p:nvPr/>
        </p:nvCxnSpPr>
        <p:spPr>
          <a:xfrm>
            <a:off x="3233283" y="1483946"/>
            <a:ext cx="672211" cy="651522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2 159">
            <a:extLst>
              <a:ext uri="{FF2B5EF4-FFF2-40B4-BE49-F238E27FC236}">
                <a16:creationId xmlns:a16="http://schemas.microsoft.com/office/drawing/2014/main" id="{E4D3C5C7-CEA1-0997-7936-228682B1FFF4}"/>
              </a:ext>
            </a:extLst>
          </p:cNvPr>
          <p:cNvCxnSpPr>
            <a:cxnSpLocks/>
            <a:stCxn id="87" idx="0"/>
            <a:endCxn id="87" idx="3"/>
          </p:cNvCxnSpPr>
          <p:nvPr/>
        </p:nvCxnSpPr>
        <p:spPr>
          <a:xfrm>
            <a:off x="3905494" y="2135468"/>
            <a:ext cx="295914" cy="23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Uguale a 162">
            <a:extLst>
              <a:ext uri="{FF2B5EF4-FFF2-40B4-BE49-F238E27FC236}">
                <a16:creationId xmlns:a16="http://schemas.microsoft.com/office/drawing/2014/main" id="{3DCCEBC4-E727-3925-DE27-7B5FCF329BFB}"/>
              </a:ext>
            </a:extLst>
          </p:cNvPr>
          <p:cNvSpPr/>
          <p:nvPr/>
        </p:nvSpPr>
        <p:spPr>
          <a:xfrm rot="19719088">
            <a:off x="3384884" y="1769346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4" name="CasellaDiTesto 163">
            <a:extLst>
              <a:ext uri="{FF2B5EF4-FFF2-40B4-BE49-F238E27FC236}">
                <a16:creationId xmlns:a16="http://schemas.microsoft.com/office/drawing/2014/main" id="{774A94DC-69C2-D050-42D1-1E0E0D2DD61D}"/>
              </a:ext>
            </a:extLst>
          </p:cNvPr>
          <p:cNvSpPr txBox="1"/>
          <p:nvPr/>
        </p:nvSpPr>
        <p:spPr>
          <a:xfrm>
            <a:off x="3460965" y="177524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 (12)</a:t>
            </a:r>
          </a:p>
        </p:txBody>
      </p:sp>
      <p:cxnSp>
        <p:nvCxnSpPr>
          <p:cNvPr id="168" name="Connettore a gomito 167">
            <a:extLst>
              <a:ext uri="{FF2B5EF4-FFF2-40B4-BE49-F238E27FC236}">
                <a16:creationId xmlns:a16="http://schemas.microsoft.com/office/drawing/2014/main" id="{BB8848A1-1411-EED1-1331-8875074624F5}"/>
              </a:ext>
            </a:extLst>
          </p:cNvPr>
          <p:cNvCxnSpPr>
            <a:cxnSpLocks/>
            <a:stCxn id="100" idx="0"/>
            <a:endCxn id="13" idx="4"/>
          </p:cNvCxnSpPr>
          <p:nvPr/>
        </p:nvCxnSpPr>
        <p:spPr>
          <a:xfrm rot="16200000" flipV="1">
            <a:off x="4720672" y="2767093"/>
            <a:ext cx="292705" cy="2942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a gomito 177">
            <a:extLst>
              <a:ext uri="{FF2B5EF4-FFF2-40B4-BE49-F238E27FC236}">
                <a16:creationId xmlns:a16="http://schemas.microsoft.com/office/drawing/2014/main" id="{DF92181D-806A-3EE9-D01A-FC075244A315}"/>
              </a:ext>
            </a:extLst>
          </p:cNvPr>
          <p:cNvCxnSpPr>
            <a:cxnSpLocks/>
            <a:stCxn id="74" idx="0"/>
            <a:endCxn id="118" idx="0"/>
          </p:cNvCxnSpPr>
          <p:nvPr/>
        </p:nvCxnSpPr>
        <p:spPr>
          <a:xfrm rot="10800000">
            <a:off x="3233284" y="932810"/>
            <a:ext cx="5853975" cy="1394173"/>
          </a:xfrm>
          <a:prstGeom prst="bentConnector4">
            <a:avLst>
              <a:gd name="adj1" fmla="val 2543"/>
              <a:gd name="adj2" fmla="val 11639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a gomito 184">
            <a:extLst>
              <a:ext uri="{FF2B5EF4-FFF2-40B4-BE49-F238E27FC236}">
                <a16:creationId xmlns:a16="http://schemas.microsoft.com/office/drawing/2014/main" id="{3068487C-751B-E9B3-D832-F8BBC8F2889B}"/>
              </a:ext>
            </a:extLst>
          </p:cNvPr>
          <p:cNvCxnSpPr>
            <a:cxnSpLocks/>
            <a:stCxn id="74" idx="0"/>
            <a:endCxn id="87" idx="0"/>
          </p:cNvCxnSpPr>
          <p:nvPr/>
        </p:nvCxnSpPr>
        <p:spPr>
          <a:xfrm rot="10800000">
            <a:off x="3905494" y="2135468"/>
            <a:ext cx="5181764" cy="191514"/>
          </a:xfrm>
          <a:prstGeom prst="bentConnector4">
            <a:avLst>
              <a:gd name="adj1" fmla="val 2943"/>
              <a:gd name="adj2" fmla="val 358624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a gomito 193">
            <a:extLst>
              <a:ext uri="{FF2B5EF4-FFF2-40B4-BE49-F238E27FC236}">
                <a16:creationId xmlns:a16="http://schemas.microsoft.com/office/drawing/2014/main" id="{D7BBD440-8AE4-8994-D19C-3391A0EFD5DE}"/>
              </a:ext>
            </a:extLst>
          </p:cNvPr>
          <p:cNvCxnSpPr>
            <a:cxnSpLocks/>
            <a:stCxn id="74" idx="0"/>
            <a:endCxn id="100" idx="2"/>
          </p:cNvCxnSpPr>
          <p:nvPr/>
        </p:nvCxnSpPr>
        <p:spPr>
          <a:xfrm rot="10800000" flipV="1">
            <a:off x="5014130" y="2326981"/>
            <a:ext cx="4073128" cy="1057823"/>
          </a:xfrm>
          <a:prstGeom prst="bentConnector4">
            <a:avLst>
              <a:gd name="adj1" fmla="val 3473"/>
              <a:gd name="adj2" fmla="val 13241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83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DFFCB5-17E8-D94C-B8EF-64992D2BAF85}"/>
              </a:ext>
            </a:extLst>
          </p:cNvPr>
          <p:cNvSpPr/>
          <p:nvPr/>
        </p:nvSpPr>
        <p:spPr>
          <a:xfrm>
            <a:off x="2714820" y="1102681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Sampler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B0ED80-9823-C04C-909B-C7BFBF0046B1}"/>
              </a:ext>
            </a:extLst>
          </p:cNvPr>
          <p:cNvSpPr/>
          <p:nvPr/>
        </p:nvSpPr>
        <p:spPr>
          <a:xfrm>
            <a:off x="5633285" y="1102681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16384 x 32 bits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BED558-1803-B450-82CD-6340E8B9DCDE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>
            <a:off x="3770622" y="1409052"/>
            <a:ext cx="1040370" cy="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0745063-6713-10F4-0AB1-800B90B8AF9F}"/>
              </a:ext>
            </a:extLst>
          </p:cNvPr>
          <p:cNvSpPr/>
          <p:nvPr/>
        </p:nvSpPr>
        <p:spPr>
          <a:xfrm>
            <a:off x="820660" y="1093520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12 bits + OverRange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EB2EC12-CFAB-6FA1-8711-56CA81B9453C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>
            <a:off x="1876462" y="1399891"/>
            <a:ext cx="838358" cy="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1F85432-F85A-916F-7683-4D7104B77382}"/>
              </a:ext>
            </a:extLst>
          </p:cNvPr>
          <p:cNvSpPr txBox="1"/>
          <p:nvPr/>
        </p:nvSpPr>
        <p:spPr>
          <a:xfrm>
            <a:off x="4038979" y="1193608"/>
            <a:ext cx="7056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13 bits </a:t>
            </a:r>
          </a:p>
          <a:p>
            <a:r>
              <a:rPr lang="it-IT" sz="1100" dirty="0"/>
              <a:t>64 MSps 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4D481A7-49E9-EAC2-1E7B-7905259FD05F}"/>
              </a:ext>
            </a:extLst>
          </p:cNvPr>
          <p:cNvSpPr/>
          <p:nvPr/>
        </p:nvSpPr>
        <p:spPr>
          <a:xfrm>
            <a:off x="2851115" y="3042326"/>
            <a:ext cx="783211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64MHz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clock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6861BA2-8FB9-1880-E4B4-DD51F6802FDC}"/>
              </a:ext>
            </a:extLst>
          </p:cNvPr>
          <p:cNvCxnSpPr>
            <a:cxnSpLocks/>
            <a:stCxn id="29" idx="0"/>
            <a:endCxn id="4" idx="2"/>
          </p:cNvCxnSpPr>
          <p:nvPr/>
        </p:nvCxnSpPr>
        <p:spPr>
          <a:xfrm flipV="1">
            <a:off x="3242721" y="1715423"/>
            <a:ext cx="0" cy="13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59CCD0-8FA9-20DD-AE35-744254DE8072}"/>
              </a:ext>
            </a:extLst>
          </p:cNvPr>
          <p:cNvSpPr txBox="1"/>
          <p:nvPr/>
        </p:nvSpPr>
        <p:spPr>
          <a:xfrm>
            <a:off x="2063862" y="923324"/>
            <a:ext cx="705642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100" dirty="0"/>
              <a:t>13 bits </a:t>
            </a:r>
            <a:endParaRPr lang="it-IT" dirty="0"/>
          </a:p>
          <a:p>
            <a:r>
              <a:rPr lang="it-IT" sz="1100" dirty="0"/>
              <a:t>64 MSps </a:t>
            </a:r>
            <a:endParaRPr lang="it-IT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34803A13-F335-432D-6346-BCBA2A9B4CA8}"/>
              </a:ext>
            </a:extLst>
          </p:cNvPr>
          <p:cNvSpPr/>
          <p:nvPr/>
        </p:nvSpPr>
        <p:spPr>
          <a:xfrm rot="16200000">
            <a:off x="5641610" y="2283397"/>
            <a:ext cx="2790445" cy="410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Memory </a:t>
            </a:r>
            <a:r>
              <a:rPr lang="it-IT" sz="1100" dirty="0" err="1">
                <a:solidFill>
                  <a:schemeClr val="tx1"/>
                </a:solidFill>
              </a:rPr>
              <a:t>mapped</a:t>
            </a:r>
            <a:r>
              <a:rPr lang="it-IT" sz="1100" dirty="0">
                <a:solidFill>
                  <a:schemeClr val="tx1"/>
                </a:solidFill>
              </a:rPr>
              <a:t> I/O</a:t>
            </a:r>
          </a:p>
          <a:p>
            <a:pPr algn="ctr"/>
            <a:endParaRPr lang="it-IT" sz="1100" dirty="0">
              <a:solidFill>
                <a:schemeClr val="tx1"/>
              </a:solidFill>
            </a:endParaRP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42D63BE-DAE2-F2C3-E74F-93B402EB70AA}"/>
              </a:ext>
            </a:extLst>
          </p:cNvPr>
          <p:cNvSpPr/>
          <p:nvPr/>
        </p:nvSpPr>
        <p:spPr>
          <a:xfrm>
            <a:off x="7381628" y="1988128"/>
            <a:ext cx="618837" cy="512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TCP Server</a:t>
            </a:r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D7CC3595-5E2B-C528-8DFC-9F49595AD948}"/>
              </a:ext>
            </a:extLst>
          </p:cNvPr>
          <p:cNvSpPr/>
          <p:nvPr/>
        </p:nvSpPr>
        <p:spPr>
          <a:xfrm>
            <a:off x="8073183" y="213122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5A18FFC3-74CF-A96F-72DE-9226182AD8DC}"/>
              </a:ext>
            </a:extLst>
          </p:cNvPr>
          <p:cNvSpPr/>
          <p:nvPr/>
        </p:nvSpPr>
        <p:spPr>
          <a:xfrm>
            <a:off x="2037817" y="408741"/>
            <a:ext cx="499677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 7010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Programmable Logic</a:t>
            </a: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D05F4A75-931C-8CBD-15F6-7FF621385E2F}"/>
              </a:ext>
            </a:extLst>
          </p:cNvPr>
          <p:cNvSpPr/>
          <p:nvPr/>
        </p:nvSpPr>
        <p:spPr>
          <a:xfrm>
            <a:off x="7054945" y="404100"/>
            <a:ext cx="133529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Zynq7010 PS (CPU)</a:t>
            </a:r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0DA923CD-3BE3-F18D-5F79-6535124B577F}"/>
              </a:ext>
            </a:extLst>
          </p:cNvPr>
          <p:cNvSpPr/>
          <p:nvPr/>
        </p:nvSpPr>
        <p:spPr>
          <a:xfrm>
            <a:off x="8869297" y="213122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81B8ACC-22F9-FA01-AB36-64E87DC71125}"/>
              </a:ext>
            </a:extLst>
          </p:cNvPr>
          <p:cNvSpPr/>
          <p:nvPr/>
        </p:nvSpPr>
        <p:spPr>
          <a:xfrm>
            <a:off x="9260317" y="1179582"/>
            <a:ext cx="2358044" cy="190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Windows 10 PC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E36CB25-8460-7911-AB8C-D1058ABADCF4}"/>
              </a:ext>
            </a:extLst>
          </p:cNvPr>
          <p:cNvSpPr/>
          <p:nvPr/>
        </p:nvSpPr>
        <p:spPr>
          <a:xfrm>
            <a:off x="9930862" y="1954667"/>
            <a:ext cx="1016953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tx1"/>
                </a:solidFill>
              </a:rPr>
              <a:t>SpectrumPy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B24FBD8-69F3-FC70-593B-E48234A7C8DF}"/>
              </a:ext>
            </a:extLst>
          </p:cNvPr>
          <p:cNvCxnSpPr>
            <a:cxnSpLocks/>
            <a:stCxn id="29" idx="0"/>
            <a:endCxn id="21" idx="2"/>
          </p:cNvCxnSpPr>
          <p:nvPr/>
        </p:nvCxnSpPr>
        <p:spPr>
          <a:xfrm flipH="1" flipV="1">
            <a:off x="1348561" y="1706262"/>
            <a:ext cx="1894160" cy="133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B61182B2-F512-2608-11C1-AFD2BA935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5" y="284011"/>
            <a:ext cx="639313" cy="639313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7F26BBE-604E-A0A3-0D08-191CB143C33E}"/>
              </a:ext>
            </a:extLst>
          </p:cNvPr>
          <p:cNvCxnSpPr>
            <a:cxnSpLocks/>
            <a:stCxn id="27" idx="2"/>
            <a:endCxn id="21" idx="1"/>
          </p:cNvCxnSpPr>
          <p:nvPr/>
        </p:nvCxnSpPr>
        <p:spPr>
          <a:xfrm>
            <a:off x="609932" y="923324"/>
            <a:ext cx="210728" cy="476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9FA43678-AA76-5284-474A-3DD084D400CB}"/>
              </a:ext>
            </a:extLst>
          </p:cNvPr>
          <p:cNvSpPr/>
          <p:nvPr/>
        </p:nvSpPr>
        <p:spPr>
          <a:xfrm>
            <a:off x="4570637" y="2724075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RF test generator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100KHz-30MHz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7BAA5920-2104-2F22-31F7-F684B5622118}"/>
              </a:ext>
            </a:extLst>
          </p:cNvPr>
          <p:cNvCxnSpPr>
            <a:cxnSpLocks/>
            <a:stCxn id="34" idx="0"/>
            <a:endCxn id="40" idx="2"/>
          </p:cNvCxnSpPr>
          <p:nvPr/>
        </p:nvCxnSpPr>
        <p:spPr>
          <a:xfrm flipV="1">
            <a:off x="5165219" y="1648678"/>
            <a:ext cx="0" cy="107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552A2FB5-6B03-491E-C802-CD7328066D31}"/>
              </a:ext>
            </a:extLst>
          </p:cNvPr>
          <p:cNvSpPr/>
          <p:nvPr/>
        </p:nvSpPr>
        <p:spPr>
          <a:xfrm>
            <a:off x="4810992" y="1179582"/>
            <a:ext cx="708453" cy="469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MUX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(switch)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034AE241-7D3C-5D24-6EA2-7EFF890DE6D9}"/>
              </a:ext>
            </a:extLst>
          </p:cNvPr>
          <p:cNvCxnSpPr>
            <a:cxnSpLocks/>
            <a:stCxn id="40" idx="3"/>
            <a:endCxn id="6" idx="1"/>
          </p:cNvCxnSpPr>
          <p:nvPr/>
        </p:nvCxnSpPr>
        <p:spPr>
          <a:xfrm flipV="1">
            <a:off x="5519445" y="1409052"/>
            <a:ext cx="113840" cy="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E4E2C4D3-627E-B2BF-86CD-493AD14E1D79}"/>
              </a:ext>
            </a:extLst>
          </p:cNvPr>
          <p:cNvCxnSpPr>
            <a:cxnSpLocks/>
            <a:stCxn id="6" idx="3"/>
            <a:endCxn id="75" idx="1"/>
          </p:cNvCxnSpPr>
          <p:nvPr/>
        </p:nvCxnSpPr>
        <p:spPr>
          <a:xfrm>
            <a:off x="6822449" y="1409052"/>
            <a:ext cx="559179" cy="83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CCE77BCC-CA9E-E493-9107-A1ACD72F7CC1}"/>
              </a:ext>
            </a:extLst>
          </p:cNvPr>
          <p:cNvCxnSpPr>
            <a:cxnSpLocks/>
            <a:stCxn id="75" idx="2"/>
            <a:endCxn id="34" idx="2"/>
          </p:cNvCxnSpPr>
          <p:nvPr/>
        </p:nvCxnSpPr>
        <p:spPr>
          <a:xfrm rot="5400000">
            <a:off x="6009807" y="1655576"/>
            <a:ext cx="836653" cy="2525828"/>
          </a:xfrm>
          <a:prstGeom prst="bentConnector3">
            <a:avLst>
              <a:gd name="adj1" fmla="val 1273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3C532D6A-C937-4D84-43F8-01EB25934825}"/>
              </a:ext>
            </a:extLst>
          </p:cNvPr>
          <p:cNvSpPr txBox="1"/>
          <p:nvPr/>
        </p:nvSpPr>
        <p:spPr>
          <a:xfrm>
            <a:off x="5320681" y="3367044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Set Frequency</a:t>
            </a:r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12E5DFD8-66D0-7065-2D79-138DA04CCCDC}"/>
              </a:ext>
            </a:extLst>
          </p:cNvPr>
          <p:cNvCxnSpPr>
            <a:cxnSpLocks/>
            <a:stCxn id="40" idx="2"/>
            <a:endCxn id="40" idx="3"/>
          </p:cNvCxnSpPr>
          <p:nvPr/>
        </p:nvCxnSpPr>
        <p:spPr>
          <a:xfrm flipV="1">
            <a:off x="5165219" y="1414130"/>
            <a:ext cx="354226" cy="23454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92A9897B-D2B3-9A9D-9A02-0EB0449B7821}"/>
              </a:ext>
            </a:extLst>
          </p:cNvPr>
          <p:cNvCxnSpPr>
            <a:cxnSpLocks/>
            <a:stCxn id="40" idx="1"/>
            <a:endCxn id="40" idx="3"/>
          </p:cNvCxnSpPr>
          <p:nvPr/>
        </p:nvCxnSpPr>
        <p:spPr>
          <a:xfrm>
            <a:off x="4810992" y="1414130"/>
            <a:ext cx="708453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Freccia a destra 105">
            <a:extLst>
              <a:ext uri="{FF2B5EF4-FFF2-40B4-BE49-F238E27FC236}">
                <a16:creationId xmlns:a16="http://schemas.microsoft.com/office/drawing/2014/main" id="{A534A0A1-B0F4-0782-3F9C-7C1191F58A62}"/>
              </a:ext>
            </a:extLst>
          </p:cNvPr>
          <p:cNvSpPr/>
          <p:nvPr/>
        </p:nvSpPr>
        <p:spPr>
          <a:xfrm rot="6904029">
            <a:off x="9305161" y="3387740"/>
            <a:ext cx="864545" cy="39055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00FF00"/>
              </a:highlight>
            </a:endParaRPr>
          </a:p>
        </p:txBody>
      </p:sp>
      <p:pic>
        <p:nvPicPr>
          <p:cNvPr id="112" name="Immagine 111">
            <a:extLst>
              <a:ext uri="{FF2B5EF4-FFF2-40B4-BE49-F238E27FC236}">
                <a16:creationId xmlns:a16="http://schemas.microsoft.com/office/drawing/2014/main" id="{3EE56C98-6ED9-BE39-012F-0C1007D2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3" y="4034505"/>
            <a:ext cx="4949274" cy="2727642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8F627C31-1A36-02EB-8A8B-439FA9F7C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495" y="4008196"/>
            <a:ext cx="5159992" cy="28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069F57D-62C6-DAF4-0DCE-D1A6B030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1459983"/>
            <a:ext cx="9148744" cy="330072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023841-2D09-62C2-B33F-A6140E53325D}"/>
              </a:ext>
            </a:extLst>
          </p:cNvPr>
          <p:cNvSpPr txBox="1"/>
          <p:nvPr/>
        </p:nvSpPr>
        <p:spPr>
          <a:xfrm>
            <a:off x="1233055" y="332510"/>
            <a:ext cx="58591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AD9226 board</a:t>
            </a:r>
          </a:p>
          <a:p>
            <a:r>
              <a:rPr lang="it-IT" sz="2800" b="1" dirty="0" err="1"/>
              <a:t>Original</a:t>
            </a:r>
            <a:r>
              <a:rPr lang="it-IT" sz="2800" b="1" dirty="0"/>
              <a:t> </a:t>
            </a:r>
            <a:r>
              <a:rPr lang="it-IT" sz="2800" b="1" dirty="0" err="1"/>
              <a:t>schematic</a:t>
            </a:r>
            <a:r>
              <a:rPr lang="it-IT" sz="2800" b="1" dirty="0"/>
              <a:t> of the </a:t>
            </a:r>
            <a:r>
              <a:rPr lang="it-IT" sz="2800" b="1" dirty="0" err="1"/>
              <a:t>analog</a:t>
            </a:r>
            <a:r>
              <a:rPr lang="it-IT" sz="2800" b="1" dirty="0"/>
              <a:t> input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FD7FBE-6711-52B6-CB91-310F7C025103}"/>
              </a:ext>
            </a:extLst>
          </p:cNvPr>
          <p:cNvSpPr txBox="1"/>
          <p:nvPr/>
        </p:nvSpPr>
        <p:spPr>
          <a:xfrm>
            <a:off x="5366454" y="4922073"/>
            <a:ext cx="500771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With SENSE = GND, the full scale between VINA and VINB is 2 </a:t>
            </a:r>
            <a:r>
              <a:rPr lang="it-IT" sz="1400" dirty="0" err="1"/>
              <a:t>Vpp</a:t>
            </a:r>
            <a:r>
              <a:rPr lang="it-IT" sz="1400" dirty="0"/>
              <a:t> </a:t>
            </a:r>
          </a:p>
          <a:p>
            <a:r>
              <a:rPr lang="it-IT" sz="1400" dirty="0"/>
              <a:t>i.e. </a:t>
            </a:r>
          </a:p>
          <a:p>
            <a:r>
              <a:rPr lang="it-IT" sz="1400" dirty="0"/>
              <a:t>VINA – VINB = +1V 	 D11…D0=0xFFFFFF</a:t>
            </a:r>
          </a:p>
          <a:p>
            <a:r>
              <a:rPr lang="it-IT" sz="1400" dirty="0"/>
              <a:t>VINA – VINB =   0V	 D11…D0=0x7FFFFF</a:t>
            </a:r>
          </a:p>
          <a:p>
            <a:r>
              <a:rPr lang="it-IT" sz="1400" dirty="0"/>
              <a:t>VINA – VINB =  -1V	 D11…D0=0x000000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361416-E74D-7021-701D-C7228457656C}"/>
              </a:ext>
            </a:extLst>
          </p:cNvPr>
          <p:cNvSpPr txBox="1"/>
          <p:nvPr/>
        </p:nvSpPr>
        <p:spPr>
          <a:xfrm>
            <a:off x="1039091" y="4934073"/>
            <a:ext cx="377754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The overall </a:t>
            </a:r>
            <a:r>
              <a:rPr lang="it-IT" sz="1400" dirty="0" err="1"/>
              <a:t>amplification</a:t>
            </a:r>
            <a:r>
              <a:rPr lang="it-IT" sz="1400" dirty="0"/>
              <a:t> between VINA-VINB and INPUT_50_Ohm is </a:t>
            </a:r>
            <a:r>
              <a:rPr lang="it-IT" sz="1400" dirty="0" err="1"/>
              <a:t>approximatively</a:t>
            </a:r>
            <a:r>
              <a:rPr lang="it-IT" sz="1400" dirty="0"/>
              <a:t>:</a:t>
            </a:r>
          </a:p>
          <a:p>
            <a:r>
              <a:rPr lang="it-IT" sz="1400" dirty="0"/>
              <a:t>200//62</a:t>
            </a:r>
          </a:p>
          <a:p>
            <a:r>
              <a:rPr lang="it-IT" sz="1400" dirty="0"/>
              <a:t>-------------------- x (200/200 + 1) = 0,38 i.e. -8,4 dB</a:t>
            </a:r>
          </a:p>
          <a:p>
            <a:r>
              <a:rPr lang="it-IT" sz="1400" dirty="0"/>
              <a:t>200 + 200//62</a:t>
            </a:r>
          </a:p>
        </p:txBody>
      </p:sp>
    </p:spTree>
    <p:extLst>
      <p:ext uri="{BB962C8B-B14F-4D97-AF65-F5344CB8AC3E}">
        <p14:creationId xmlns:p14="http://schemas.microsoft.com/office/powerpoint/2010/main" val="296195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023841-2D09-62C2-B33F-A6140E53325D}"/>
              </a:ext>
            </a:extLst>
          </p:cNvPr>
          <p:cNvSpPr txBox="1"/>
          <p:nvPr/>
        </p:nvSpPr>
        <p:spPr>
          <a:xfrm>
            <a:off x="1233055" y="332510"/>
            <a:ext cx="6189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AD9226 board</a:t>
            </a:r>
          </a:p>
          <a:p>
            <a:r>
              <a:rPr lang="it-IT" sz="2800" b="1" dirty="0" err="1"/>
              <a:t>Modified</a:t>
            </a:r>
            <a:r>
              <a:rPr lang="it-IT" sz="2800" b="1" dirty="0"/>
              <a:t> </a:t>
            </a:r>
            <a:r>
              <a:rPr lang="it-IT" sz="2800" b="1" dirty="0" err="1"/>
              <a:t>schematic</a:t>
            </a:r>
            <a:r>
              <a:rPr lang="it-IT" sz="2800" b="1" dirty="0"/>
              <a:t> of the </a:t>
            </a:r>
            <a:r>
              <a:rPr lang="it-IT" sz="2800" b="1" dirty="0" err="1"/>
              <a:t>analog</a:t>
            </a:r>
            <a:r>
              <a:rPr lang="it-IT" sz="2800" b="1" dirty="0"/>
              <a:t> input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FD7FBE-6711-52B6-CB91-310F7C025103}"/>
              </a:ext>
            </a:extLst>
          </p:cNvPr>
          <p:cNvSpPr txBox="1"/>
          <p:nvPr/>
        </p:nvSpPr>
        <p:spPr>
          <a:xfrm>
            <a:off x="5366454" y="4922073"/>
            <a:ext cx="500771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With SENSE = GND, the full scale between VINA and VINB is 2 </a:t>
            </a:r>
            <a:r>
              <a:rPr lang="it-IT" sz="1400" dirty="0" err="1"/>
              <a:t>Vpp</a:t>
            </a:r>
            <a:r>
              <a:rPr lang="it-IT" sz="1400" dirty="0"/>
              <a:t> </a:t>
            </a:r>
          </a:p>
          <a:p>
            <a:r>
              <a:rPr lang="it-IT" sz="1400" dirty="0"/>
              <a:t>i.e. </a:t>
            </a:r>
          </a:p>
          <a:p>
            <a:r>
              <a:rPr lang="it-IT" sz="1400" dirty="0"/>
              <a:t>VINA – VINB = +1V 	 D11…D0=0xFFFFFF</a:t>
            </a:r>
          </a:p>
          <a:p>
            <a:r>
              <a:rPr lang="it-IT" sz="1400" dirty="0"/>
              <a:t>VINA – VINB =   0V	 D11…D0=0x7FFFFF</a:t>
            </a:r>
          </a:p>
          <a:p>
            <a:r>
              <a:rPr lang="it-IT" sz="1400" dirty="0"/>
              <a:t>VINA – VINB =  -1V	 D11…D0=0x000000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361416-E74D-7021-701D-C7228457656C}"/>
              </a:ext>
            </a:extLst>
          </p:cNvPr>
          <p:cNvSpPr txBox="1"/>
          <p:nvPr/>
        </p:nvSpPr>
        <p:spPr>
          <a:xfrm>
            <a:off x="1039091" y="4934073"/>
            <a:ext cx="377754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The overall </a:t>
            </a:r>
            <a:r>
              <a:rPr lang="it-IT" sz="1400" dirty="0" err="1"/>
              <a:t>amplification</a:t>
            </a:r>
            <a:r>
              <a:rPr lang="it-IT" sz="1400" dirty="0"/>
              <a:t> between VINA-VINB and INPUT_50_Ohm is </a:t>
            </a:r>
            <a:r>
              <a:rPr lang="it-IT" sz="1400" dirty="0" err="1"/>
              <a:t>approximatively</a:t>
            </a:r>
            <a:r>
              <a:rPr lang="it-IT" sz="1400" dirty="0"/>
              <a:t>:</a:t>
            </a:r>
          </a:p>
          <a:p>
            <a:endParaRPr lang="it-IT" sz="1400" dirty="0"/>
          </a:p>
          <a:p>
            <a:r>
              <a:rPr lang="it-IT" sz="1400" dirty="0"/>
              <a:t> (2200/390 + 1) = 6,64 i.e. 16,5 dB</a:t>
            </a:r>
          </a:p>
          <a:p>
            <a:endParaRPr lang="it-IT" sz="1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84476DF-0CEC-EF3C-0B7A-CF0100A91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10" y="1286617"/>
            <a:ext cx="10307488" cy="3467584"/>
          </a:xfrm>
          <a:prstGeom prst="rect">
            <a:avLst/>
          </a:prstGeom>
        </p:spPr>
      </p:pic>
      <p:sp>
        <p:nvSpPr>
          <p:cNvPr id="12" name="Fumetto: ovale 11">
            <a:extLst>
              <a:ext uri="{FF2B5EF4-FFF2-40B4-BE49-F238E27FC236}">
                <a16:creationId xmlns:a16="http://schemas.microsoft.com/office/drawing/2014/main" id="{AAF6F57C-88A6-E523-4A1F-757BE0C382B0}"/>
              </a:ext>
            </a:extLst>
          </p:cNvPr>
          <p:cNvSpPr/>
          <p:nvPr/>
        </p:nvSpPr>
        <p:spPr>
          <a:xfrm>
            <a:off x="3830782" y="5826296"/>
            <a:ext cx="1535672" cy="914400"/>
          </a:xfrm>
          <a:prstGeom prst="wedgeEllipseCallout">
            <a:avLst>
              <a:gd name="adj1" fmla="val -72481"/>
              <a:gd name="adj2" fmla="val -4810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b="1" dirty="0">
                <a:solidFill>
                  <a:schemeClr val="tx1"/>
                </a:solidFill>
              </a:rPr>
              <a:t>16,5+8,4= 24,9dB </a:t>
            </a:r>
            <a:r>
              <a:rPr lang="it-IT" sz="1400" b="1" dirty="0" err="1">
                <a:solidFill>
                  <a:schemeClr val="tx1"/>
                </a:solidFill>
              </a:rPr>
              <a:t>better</a:t>
            </a:r>
            <a:r>
              <a:rPr lang="it-IT" sz="1400" b="1" dirty="0">
                <a:solidFill>
                  <a:schemeClr val="tx1"/>
                </a:solidFill>
              </a:rPr>
              <a:t> </a:t>
            </a:r>
            <a:r>
              <a:rPr lang="it-IT" sz="1400" b="1" dirty="0" err="1">
                <a:solidFill>
                  <a:schemeClr val="tx1"/>
                </a:solidFill>
              </a:rPr>
              <a:t>than</a:t>
            </a:r>
            <a:r>
              <a:rPr lang="it-IT" sz="1400" b="1" dirty="0">
                <a:solidFill>
                  <a:schemeClr val="tx1"/>
                </a:solidFill>
              </a:rPr>
              <a:t> the </a:t>
            </a:r>
            <a:r>
              <a:rPr lang="it-IT" sz="1400" b="1" dirty="0" err="1">
                <a:solidFill>
                  <a:schemeClr val="tx1"/>
                </a:solidFill>
              </a:rPr>
              <a:t>original</a:t>
            </a:r>
            <a:endParaRPr lang="it-IT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55EF03A-766A-C93E-FE68-A0D4A55D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082" y="1191492"/>
            <a:ext cx="6359835" cy="24956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53CD63-57EB-9651-FC32-4C6D1C1ECCDA}"/>
              </a:ext>
            </a:extLst>
          </p:cNvPr>
          <p:cNvSpPr txBox="1"/>
          <p:nvPr/>
        </p:nvSpPr>
        <p:spPr>
          <a:xfrm>
            <a:off x="2916082" y="3687124"/>
            <a:ext cx="623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0               32                 64                96                </a:t>
            </a:r>
            <a:r>
              <a:rPr lang="it-IT"/>
              <a:t>128               </a:t>
            </a:r>
            <a:r>
              <a:rPr lang="it-IT" dirty="0"/>
              <a:t>MHz      </a:t>
            </a:r>
          </a:p>
        </p:txBody>
      </p:sp>
    </p:spTree>
    <p:extLst>
      <p:ext uri="{BB962C8B-B14F-4D97-AF65-F5344CB8AC3E}">
        <p14:creationId xmlns:p14="http://schemas.microsoft.com/office/powerpoint/2010/main" val="419024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5A58C36-0FA1-F9C6-119B-2CA09AC3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81" y="1524232"/>
            <a:ext cx="3648584" cy="28674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ACE9D4-1AE1-59FB-838E-A4CB5C7EA2EB}"/>
              </a:ext>
            </a:extLst>
          </p:cNvPr>
          <p:cNvSpPr txBox="1"/>
          <p:nvPr/>
        </p:nvSpPr>
        <p:spPr>
          <a:xfrm>
            <a:off x="1576354" y="2080781"/>
            <a:ext cx="23074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Two’s</a:t>
            </a:r>
            <a:r>
              <a:rPr lang="it-IT" dirty="0"/>
              <a:t> </a:t>
            </a:r>
            <a:r>
              <a:rPr lang="it-IT" dirty="0" err="1"/>
              <a:t>complement</a:t>
            </a:r>
            <a:r>
              <a:rPr lang="it-IT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R35: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connected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R34: 10 </a:t>
            </a:r>
            <a:r>
              <a:rPr lang="it-IT" dirty="0" err="1"/>
              <a:t>KOhm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Binary</a:t>
            </a:r>
            <a:r>
              <a:rPr lang="it-IT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R35: 10 </a:t>
            </a:r>
            <a:r>
              <a:rPr lang="it-IT" dirty="0" err="1"/>
              <a:t>KOhm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R34: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connected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479ABC-2D6E-F794-79F8-5CD981B51F8F}"/>
              </a:ext>
            </a:extLst>
          </p:cNvPr>
          <p:cNvSpPr txBox="1"/>
          <p:nvPr/>
        </p:nvSpPr>
        <p:spPr>
          <a:xfrm>
            <a:off x="1427788" y="276461"/>
            <a:ext cx="99007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ADC9226 board</a:t>
            </a:r>
          </a:p>
          <a:p>
            <a:r>
              <a:rPr lang="it-IT" sz="2800" b="1" dirty="0" err="1"/>
              <a:t>Change</a:t>
            </a:r>
            <a:r>
              <a:rPr lang="it-IT" sz="2800" b="1" dirty="0"/>
              <a:t> data outputs from </a:t>
            </a:r>
            <a:r>
              <a:rPr lang="it-IT" sz="2800" b="1" dirty="0" err="1"/>
              <a:t>Straight</a:t>
            </a:r>
            <a:r>
              <a:rPr lang="it-IT" sz="2800" b="1" dirty="0"/>
              <a:t> </a:t>
            </a:r>
            <a:r>
              <a:rPr lang="it-IT" sz="2800" b="1" dirty="0" err="1"/>
              <a:t>Binary</a:t>
            </a:r>
            <a:r>
              <a:rPr lang="it-IT" sz="2800" b="1" dirty="0"/>
              <a:t> to </a:t>
            </a:r>
            <a:r>
              <a:rPr lang="it-IT" sz="2800" b="1" dirty="0" err="1"/>
              <a:t>Two’s</a:t>
            </a:r>
            <a:r>
              <a:rPr lang="it-IT" sz="2800" b="1" dirty="0"/>
              <a:t> </a:t>
            </a:r>
            <a:r>
              <a:rPr lang="it-IT" sz="2800" b="1" dirty="0" err="1"/>
              <a:t>Complement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426800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5C386B7A-004D-3395-A298-C9CB54CE084E}"/>
              </a:ext>
            </a:extLst>
          </p:cNvPr>
          <p:cNvSpPr/>
          <p:nvPr/>
        </p:nvSpPr>
        <p:spPr>
          <a:xfrm>
            <a:off x="6677715" y="873564"/>
            <a:ext cx="1837706" cy="92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0000"/>
                </a:solidFill>
                <a:cs typeface="Calibri"/>
              </a:rPr>
              <a:t>CIC filter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R=4…8192 decimation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N=6 stages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00014AE-387C-9690-2A23-EE5D87377A9C}"/>
              </a:ext>
            </a:extLst>
          </p:cNvPr>
          <p:cNvSpPr/>
          <p:nvPr/>
        </p:nvSpPr>
        <p:spPr>
          <a:xfrm>
            <a:off x="9138540" y="873563"/>
            <a:ext cx="1837706" cy="92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0000"/>
                </a:solidFill>
                <a:cs typeface="Calibri"/>
              </a:rPr>
              <a:t>FIR filter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L=110 coefficients</a:t>
            </a:r>
          </a:p>
          <a:p>
            <a:pPr algn="ctr"/>
            <a:endParaRPr lang="it-IT" sz="1400" dirty="0">
              <a:solidFill>
                <a:srgbClr val="000000"/>
              </a:solidFill>
              <a:cs typeface="Calibri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A51A05A-FFB2-2CC0-8A23-10DD11E584B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15421" y="1337233"/>
            <a:ext cx="623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A9227D4-B906-1AF0-DC07-5DD5FFF8449C}"/>
              </a:ext>
            </a:extLst>
          </p:cNvPr>
          <p:cNvSpPr txBox="1"/>
          <p:nvPr/>
        </p:nvSpPr>
        <p:spPr>
          <a:xfrm>
            <a:off x="5213023" y="380391"/>
            <a:ext cx="8239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/>
              <a:t>Fs=64MHz                                                                 Fs/R                                                      Fs/R      .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A7FCB1C-6EC0-190A-2088-A8436A2B5CE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798606" y="1337232"/>
            <a:ext cx="87910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25E7FE4-5951-AE33-B119-F5E7B3ECCFE2}"/>
              </a:ext>
            </a:extLst>
          </p:cNvPr>
          <p:cNvCxnSpPr>
            <a:cxnSpLocks/>
          </p:cNvCxnSpPr>
          <p:nvPr/>
        </p:nvCxnSpPr>
        <p:spPr>
          <a:xfrm flipV="1">
            <a:off x="10976246" y="1349270"/>
            <a:ext cx="623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1E4C1388-A5D4-E8E1-C997-726159E1B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23223"/>
              </p:ext>
            </p:extLst>
          </p:nvPr>
        </p:nvGraphicFramePr>
        <p:xfrm>
          <a:off x="250804" y="2065538"/>
          <a:ext cx="4387482" cy="452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2">
                  <a:extLst>
                    <a:ext uri="{9D8B030D-6E8A-4147-A177-3AD203B41FA5}">
                      <a16:colId xmlns:a16="http://schemas.microsoft.com/office/drawing/2014/main" val="3003040396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3687046636"/>
                    </a:ext>
                  </a:extLst>
                </a:gridCol>
                <a:gridCol w="986117">
                  <a:extLst>
                    <a:ext uri="{9D8B030D-6E8A-4147-A177-3AD203B41FA5}">
                      <a16:colId xmlns:a16="http://schemas.microsoft.com/office/drawing/2014/main" val="3552739784"/>
                    </a:ext>
                  </a:extLst>
                </a:gridCol>
                <a:gridCol w="1456022">
                  <a:extLst>
                    <a:ext uri="{9D8B030D-6E8A-4147-A177-3AD203B41FA5}">
                      <a16:colId xmlns:a16="http://schemas.microsoft.com/office/drawing/2014/main" val="373334740"/>
                    </a:ext>
                  </a:extLst>
                </a:gridCol>
              </a:tblGrid>
              <a:tr h="62903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Bandwidth </a:t>
                      </a:r>
                    </a:p>
                    <a:p>
                      <a:pPr algn="ctr"/>
                      <a:r>
                        <a:rPr lang="it-IT" sz="1400" dirty="0"/>
                        <a:t>= Fs/R * 0.25</a:t>
                      </a:r>
                    </a:p>
                    <a:p>
                      <a:pPr algn="ctr"/>
                      <a:r>
                        <a:rPr lang="it-IT" sz="1400" dirty="0"/>
                        <a:t>(Hz)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Fs/R</a:t>
                      </a:r>
                    </a:p>
                    <a:p>
                      <a:pPr algn="ctr"/>
                      <a:endParaRPr lang="it-IT" sz="1400" dirty="0"/>
                    </a:p>
                    <a:p>
                      <a:pPr algn="ctr"/>
                      <a:r>
                        <a:rPr lang="it-IT" sz="1400" dirty="0"/>
                        <a:t>(Hz)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28602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11778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372385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846450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29371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0.125M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35037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85462"/>
                  </a:ext>
                </a:extLst>
              </a:tr>
              <a:tr h="37439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AM / 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058321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0.125M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705336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DSB / 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495272"/>
                  </a:ext>
                </a:extLst>
              </a:tr>
              <a:tr h="37439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FT8 / USB / LSB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659025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FT8 / 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33676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WSPR / 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481370"/>
                  </a:ext>
                </a:extLst>
              </a:tr>
            </a:tbl>
          </a:graphicData>
        </a:graphic>
      </p:graphicFrame>
      <p:sp>
        <p:nvSpPr>
          <p:cNvPr id="22" name="Ovale 21">
            <a:extLst>
              <a:ext uri="{FF2B5EF4-FFF2-40B4-BE49-F238E27FC236}">
                <a16:creationId xmlns:a16="http://schemas.microsoft.com/office/drawing/2014/main" id="{244EECCA-8A30-81C2-E287-5F0974F58AD3}"/>
              </a:ext>
            </a:extLst>
          </p:cNvPr>
          <p:cNvSpPr/>
          <p:nvPr/>
        </p:nvSpPr>
        <p:spPr>
          <a:xfrm>
            <a:off x="260345" y="3557830"/>
            <a:ext cx="4275805" cy="5916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umetto: rettangolo con angoli arrotondati 26">
            <a:extLst>
              <a:ext uri="{FF2B5EF4-FFF2-40B4-BE49-F238E27FC236}">
                <a16:creationId xmlns:a16="http://schemas.microsoft.com/office/drawing/2014/main" id="{8020EF93-C93C-8431-60BF-DCED5CABC97E}"/>
              </a:ext>
            </a:extLst>
          </p:cNvPr>
          <p:cNvSpPr/>
          <p:nvPr/>
        </p:nvSpPr>
        <p:spPr>
          <a:xfrm>
            <a:off x="250804" y="427041"/>
            <a:ext cx="2743200" cy="1272368"/>
          </a:xfrm>
          <a:prstGeom prst="wedgeRoundRectCallout">
            <a:avLst>
              <a:gd name="adj1" fmla="val -34579"/>
              <a:gd name="adj2" fmla="val 7879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800">
                <a:solidFill>
                  <a:schemeClr val="tx1"/>
                </a:solidFill>
              </a:rPr>
              <a:t>Bandwith can range from 1KHz to 2MHz changing decimation rate (R) only 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8" name="Fumetto: rettangolo con angoli arrotondati 27">
            <a:extLst>
              <a:ext uri="{FF2B5EF4-FFF2-40B4-BE49-F238E27FC236}">
                <a16:creationId xmlns:a16="http://schemas.microsoft.com/office/drawing/2014/main" id="{1CD582EF-03EC-A7AF-0790-1F65C0768060}"/>
              </a:ext>
            </a:extLst>
          </p:cNvPr>
          <p:cNvSpPr/>
          <p:nvPr/>
        </p:nvSpPr>
        <p:spPr>
          <a:xfrm>
            <a:off x="8575473" y="2690043"/>
            <a:ext cx="3248756" cy="738957"/>
          </a:xfrm>
          <a:prstGeom prst="wedgeRoundRectCallout">
            <a:avLst>
              <a:gd name="adj1" fmla="val -20598"/>
              <a:gd name="adj2" fmla="val 7424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CIC</a:t>
            </a:r>
            <a:r>
              <a:rPr lang="it-IT" sz="1800" dirty="0">
                <a:solidFill>
                  <a:schemeClr val="tx1"/>
                </a:solidFill>
              </a:rPr>
              <a:t> compensation by FIR is indipendent from R (for R&gt;=4)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453B71F8-E616-54F6-079D-079CBAD56350}"/>
              </a:ext>
            </a:extLst>
          </p:cNvPr>
          <p:cNvSpPr/>
          <p:nvPr/>
        </p:nvSpPr>
        <p:spPr>
          <a:xfrm>
            <a:off x="5213023" y="365906"/>
            <a:ext cx="6473257" cy="156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1EF8E13E-D406-F8AE-6AC4-BADA3953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781" y="3624115"/>
            <a:ext cx="4127312" cy="296972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E884BB8D-33AC-745C-516C-9AABA730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14" y="2475376"/>
            <a:ext cx="2933103" cy="2164909"/>
          </a:xfrm>
          <a:prstGeom prst="rect">
            <a:avLst/>
          </a:prstGeom>
        </p:spPr>
      </p:pic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E5272D61-BF5C-EA73-D467-B0572B12AF4A}"/>
              </a:ext>
            </a:extLst>
          </p:cNvPr>
          <p:cNvCxnSpPr>
            <a:cxnSpLocks/>
            <a:stCxn id="49" idx="0"/>
            <a:endCxn id="41" idx="3"/>
          </p:cNvCxnSpPr>
          <p:nvPr/>
        </p:nvCxnSpPr>
        <p:spPr>
          <a:xfrm flipH="1" flipV="1">
            <a:off x="7599017" y="3557831"/>
            <a:ext cx="683863" cy="1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>
            <a:extLst>
              <a:ext uri="{FF2B5EF4-FFF2-40B4-BE49-F238E27FC236}">
                <a16:creationId xmlns:a16="http://schemas.microsoft.com/office/drawing/2014/main" id="{2902955C-3F06-5B28-60DF-F656C52C30B1}"/>
              </a:ext>
            </a:extLst>
          </p:cNvPr>
          <p:cNvSpPr/>
          <p:nvPr/>
        </p:nvSpPr>
        <p:spPr>
          <a:xfrm>
            <a:off x="7921379" y="3723789"/>
            <a:ext cx="723001" cy="362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48FB1642-AD64-7CFC-0878-6DB934C25FEC}"/>
              </a:ext>
            </a:extLst>
          </p:cNvPr>
          <p:cNvSpPr/>
          <p:nvPr/>
        </p:nvSpPr>
        <p:spPr>
          <a:xfrm>
            <a:off x="5993857" y="2129521"/>
            <a:ext cx="1559859" cy="308422"/>
          </a:xfrm>
          <a:prstGeom prst="wedgeRoundRectCallout">
            <a:avLst>
              <a:gd name="adj1" fmla="val 11451"/>
              <a:gd name="adj2" fmla="val 19906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CIC compensation</a:t>
            </a:r>
          </a:p>
        </p:txBody>
      </p:sp>
      <p:sp>
        <p:nvSpPr>
          <p:cNvPr id="62" name="Fumetto: rettangolo con angoli arrotondati 61">
            <a:extLst>
              <a:ext uri="{FF2B5EF4-FFF2-40B4-BE49-F238E27FC236}">
                <a16:creationId xmlns:a16="http://schemas.microsoft.com/office/drawing/2014/main" id="{2A829780-6219-1868-3BD7-95D801262FDC}"/>
              </a:ext>
            </a:extLst>
          </p:cNvPr>
          <p:cNvSpPr/>
          <p:nvPr/>
        </p:nvSpPr>
        <p:spPr>
          <a:xfrm>
            <a:off x="5458230" y="5716991"/>
            <a:ext cx="1559859" cy="391578"/>
          </a:xfrm>
          <a:prstGeom prst="wedgeRoundRectCallout">
            <a:avLst>
              <a:gd name="adj1" fmla="val 142592"/>
              <a:gd name="adj2" fmla="val -24357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High (&gt;120dB) stopband </a:t>
            </a:r>
            <a:r>
              <a:rPr lang="it-IT" sz="1200" dirty="0" err="1">
                <a:solidFill>
                  <a:schemeClr val="tx1"/>
                </a:solidFill>
              </a:rPr>
              <a:t>attenuation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DB196A7-E599-02BC-8550-3C460AF467F2}"/>
              </a:ext>
            </a:extLst>
          </p:cNvPr>
          <p:cNvSpPr txBox="1"/>
          <p:nvPr/>
        </p:nvSpPr>
        <p:spPr>
          <a:xfrm>
            <a:off x="5213023" y="40562"/>
            <a:ext cx="412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Filter Model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276CEB9-69D2-C4FA-0F4D-92EFEBC6D0A5}"/>
              </a:ext>
            </a:extLst>
          </p:cNvPr>
          <p:cNvCxnSpPr>
            <a:cxnSpLocks/>
            <a:stCxn id="22" idx="6"/>
            <a:endCxn id="33" idx="1"/>
          </p:cNvCxnSpPr>
          <p:nvPr/>
        </p:nvCxnSpPr>
        <p:spPr>
          <a:xfrm>
            <a:off x="4536150" y="3853665"/>
            <a:ext cx="3192631" cy="125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43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C11A6345-1214-400E-884D-DB116EA1C60B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11347" y="2750806"/>
            <a:ext cx="962760" cy="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asellaDiTesto 174">
            <a:extLst>
              <a:ext uri="{FF2B5EF4-FFF2-40B4-BE49-F238E27FC236}">
                <a16:creationId xmlns:a16="http://schemas.microsoft.com/office/drawing/2014/main" id="{0E66AE99-DB82-918A-72F5-87AF181632C0}"/>
              </a:ext>
            </a:extLst>
          </p:cNvPr>
          <p:cNvSpPr txBox="1"/>
          <p:nvPr/>
        </p:nvSpPr>
        <p:spPr>
          <a:xfrm>
            <a:off x="5361175" y="342349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LSB</a:t>
            </a:r>
          </a:p>
        </p:txBody>
      </p:sp>
      <p:sp>
        <p:nvSpPr>
          <p:cNvPr id="174" name="CasellaDiTesto 173">
            <a:extLst>
              <a:ext uri="{FF2B5EF4-FFF2-40B4-BE49-F238E27FC236}">
                <a16:creationId xmlns:a16="http://schemas.microsoft.com/office/drawing/2014/main" id="{EA248CF6-9B34-936A-7DF2-A2CE1BC2446F}"/>
              </a:ext>
            </a:extLst>
          </p:cNvPr>
          <p:cNvSpPr txBox="1"/>
          <p:nvPr/>
        </p:nvSpPr>
        <p:spPr>
          <a:xfrm>
            <a:off x="5361175" y="280689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USB</a:t>
            </a:r>
          </a:p>
        </p:txBody>
      </p:sp>
      <p:sp>
        <p:nvSpPr>
          <p:cNvPr id="173" name="CasellaDiTesto 172">
            <a:extLst>
              <a:ext uri="{FF2B5EF4-FFF2-40B4-BE49-F238E27FC236}">
                <a16:creationId xmlns:a16="http://schemas.microsoft.com/office/drawing/2014/main" id="{3C4594B9-750E-28BE-0280-C559E382A2C6}"/>
              </a:ext>
            </a:extLst>
          </p:cNvPr>
          <p:cNvSpPr txBox="1"/>
          <p:nvPr/>
        </p:nvSpPr>
        <p:spPr>
          <a:xfrm>
            <a:off x="5400202" y="1705114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B6D150-0605-325C-90AB-9429D427B324}"/>
              </a:ext>
            </a:extLst>
          </p:cNvPr>
          <p:cNvSpPr txBox="1"/>
          <p:nvPr/>
        </p:nvSpPr>
        <p:spPr>
          <a:xfrm>
            <a:off x="680959" y="179972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AM SSB Demodulator and AGC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572633A0-29D0-0956-99C8-CCCB722DFEA2}"/>
              </a:ext>
            </a:extLst>
          </p:cNvPr>
          <p:cNvSpPr/>
          <p:nvPr/>
        </p:nvSpPr>
        <p:spPr>
          <a:xfrm>
            <a:off x="3281081" y="3025916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75453771-13D0-3FF5-90A8-367E032F6C5F}"/>
              </a:ext>
            </a:extLst>
          </p:cNvPr>
          <p:cNvSpPr/>
          <p:nvPr/>
        </p:nvSpPr>
        <p:spPr>
          <a:xfrm>
            <a:off x="2761125" y="3478253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25D3B4A-6D76-1DB5-1087-4FB311CBF26C}"/>
              </a:ext>
            </a:extLst>
          </p:cNvPr>
          <p:cNvSpPr/>
          <p:nvPr/>
        </p:nvSpPr>
        <p:spPr>
          <a:xfrm>
            <a:off x="2697461" y="4477437"/>
            <a:ext cx="526536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SIN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469F597-5C92-6CF2-55E3-C5B502E9F370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926973" y="3783053"/>
            <a:ext cx="33756" cy="69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9BFEDCF8-8091-9B2F-3DB9-ED5A6F0FAF74}"/>
              </a:ext>
            </a:extLst>
          </p:cNvPr>
          <p:cNvSpPr/>
          <p:nvPr/>
        </p:nvSpPr>
        <p:spPr>
          <a:xfrm>
            <a:off x="3183661" y="4477437"/>
            <a:ext cx="526536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COS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FC21C81-FA19-A385-1C5E-27F62646B819}"/>
              </a:ext>
            </a:extLst>
          </p:cNvPr>
          <p:cNvCxnSpPr>
            <a:cxnSpLocks/>
            <a:stCxn id="12" idx="0"/>
            <a:endCxn id="4" idx="4"/>
          </p:cNvCxnSpPr>
          <p:nvPr/>
        </p:nvCxnSpPr>
        <p:spPr>
          <a:xfrm flipV="1">
            <a:off x="3446929" y="3330716"/>
            <a:ext cx="0" cy="1146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2745013-C1FB-A0CC-C2D7-FDCB2B6B34B5}"/>
              </a:ext>
            </a:extLst>
          </p:cNvPr>
          <p:cNvCxnSpPr>
            <a:cxnSpLocks/>
            <a:stCxn id="21" idx="3"/>
            <a:endCxn id="4" idx="2"/>
          </p:cNvCxnSpPr>
          <p:nvPr/>
        </p:nvCxnSpPr>
        <p:spPr>
          <a:xfrm>
            <a:off x="1916481" y="2750806"/>
            <a:ext cx="1364600" cy="427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AC5D41F-6D04-C8A6-87CE-98C5F7CEA30B}"/>
              </a:ext>
            </a:extLst>
          </p:cNvPr>
          <p:cNvCxnSpPr>
            <a:cxnSpLocks/>
            <a:stCxn id="22" idx="3"/>
            <a:endCxn id="5" idx="2"/>
          </p:cNvCxnSpPr>
          <p:nvPr/>
        </p:nvCxnSpPr>
        <p:spPr>
          <a:xfrm>
            <a:off x="1965373" y="3143619"/>
            <a:ext cx="795752" cy="487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10067B6-7D91-A4AB-5A37-CE43FDF1232A}"/>
              </a:ext>
            </a:extLst>
          </p:cNvPr>
          <p:cNvSpPr txBox="1"/>
          <p:nvPr/>
        </p:nvSpPr>
        <p:spPr>
          <a:xfrm>
            <a:off x="1674107" y="256614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F93DAA1-2CAC-6EAE-53A5-31034EA13ECC}"/>
              </a:ext>
            </a:extLst>
          </p:cNvPr>
          <p:cNvSpPr txBox="1"/>
          <p:nvPr/>
        </p:nvSpPr>
        <p:spPr>
          <a:xfrm>
            <a:off x="1625215" y="2958953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9559A92C-44ED-5238-9C24-E2BCA45DE0DA}"/>
              </a:ext>
            </a:extLst>
          </p:cNvPr>
          <p:cNvSpPr/>
          <p:nvPr/>
        </p:nvSpPr>
        <p:spPr>
          <a:xfrm>
            <a:off x="4955493" y="2962790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+</a:t>
            </a: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AD0C0ABD-A254-6F3E-B746-39794B78AF1A}"/>
              </a:ext>
            </a:extLst>
          </p:cNvPr>
          <p:cNvSpPr/>
          <p:nvPr/>
        </p:nvSpPr>
        <p:spPr>
          <a:xfrm>
            <a:off x="4971603" y="3596760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-</a:t>
            </a:r>
          </a:p>
        </p:txBody>
      </p: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24CFC66E-494B-0617-001D-B94C1829A434}"/>
              </a:ext>
            </a:extLst>
          </p:cNvPr>
          <p:cNvCxnSpPr>
            <a:cxnSpLocks/>
            <a:stCxn id="4" idx="6"/>
            <a:endCxn id="36" idx="1"/>
          </p:cNvCxnSpPr>
          <p:nvPr/>
        </p:nvCxnSpPr>
        <p:spPr>
          <a:xfrm flipV="1">
            <a:off x="3612776" y="3007427"/>
            <a:ext cx="1391293" cy="170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7D6C734A-4E66-8333-1843-F7AEA385930C}"/>
              </a:ext>
            </a:extLst>
          </p:cNvPr>
          <p:cNvCxnSpPr>
            <a:cxnSpLocks/>
            <a:stCxn id="5" idx="6"/>
            <a:endCxn id="36" idx="3"/>
          </p:cNvCxnSpPr>
          <p:nvPr/>
        </p:nvCxnSpPr>
        <p:spPr>
          <a:xfrm flipV="1">
            <a:off x="3092820" y="3222953"/>
            <a:ext cx="1911249" cy="40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EBE52B11-F636-7C93-E4A0-E1AC248C5172}"/>
              </a:ext>
            </a:extLst>
          </p:cNvPr>
          <p:cNvCxnSpPr>
            <a:cxnSpLocks/>
            <a:stCxn id="4" idx="6"/>
            <a:endCxn id="48" idx="1"/>
          </p:cNvCxnSpPr>
          <p:nvPr/>
        </p:nvCxnSpPr>
        <p:spPr>
          <a:xfrm>
            <a:off x="3612776" y="3178316"/>
            <a:ext cx="1407403" cy="46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16572CEE-D8CF-73AF-102F-5FD45612EBCF}"/>
              </a:ext>
            </a:extLst>
          </p:cNvPr>
          <p:cNvCxnSpPr>
            <a:cxnSpLocks/>
            <a:stCxn id="5" idx="6"/>
            <a:endCxn id="48" idx="3"/>
          </p:cNvCxnSpPr>
          <p:nvPr/>
        </p:nvCxnSpPr>
        <p:spPr>
          <a:xfrm>
            <a:off x="3092820" y="3630653"/>
            <a:ext cx="1927359" cy="22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ttore 2 112">
            <a:extLst>
              <a:ext uri="{FF2B5EF4-FFF2-40B4-BE49-F238E27FC236}">
                <a16:creationId xmlns:a16="http://schemas.microsoft.com/office/drawing/2014/main" id="{04ECB27A-CBD3-EC2E-AC5F-E589EA4EAB0C}"/>
              </a:ext>
            </a:extLst>
          </p:cNvPr>
          <p:cNvCxnSpPr>
            <a:cxnSpLocks/>
            <a:stCxn id="36" idx="6"/>
            <a:endCxn id="83" idx="1"/>
          </p:cNvCxnSpPr>
          <p:nvPr/>
        </p:nvCxnSpPr>
        <p:spPr>
          <a:xfrm flipV="1">
            <a:off x="5287188" y="3105311"/>
            <a:ext cx="832000" cy="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ttangolo 128">
            <a:extLst>
              <a:ext uri="{FF2B5EF4-FFF2-40B4-BE49-F238E27FC236}">
                <a16:creationId xmlns:a16="http://schemas.microsoft.com/office/drawing/2014/main" id="{B0A318F6-E5AA-CC99-E411-0DAF17943C99}"/>
              </a:ext>
            </a:extLst>
          </p:cNvPr>
          <p:cNvSpPr/>
          <p:nvPr/>
        </p:nvSpPr>
        <p:spPr>
          <a:xfrm>
            <a:off x="7293342" y="1786024"/>
            <a:ext cx="526536" cy="2272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MUX</a:t>
            </a:r>
          </a:p>
        </p:txBody>
      </p:sp>
      <p:sp>
        <p:nvSpPr>
          <p:cNvPr id="133" name="Ovale 132">
            <a:extLst>
              <a:ext uri="{FF2B5EF4-FFF2-40B4-BE49-F238E27FC236}">
                <a16:creationId xmlns:a16="http://schemas.microsoft.com/office/drawing/2014/main" id="{779DC48D-F0AE-E1AF-845C-2D32D87C94AE}"/>
              </a:ext>
            </a:extLst>
          </p:cNvPr>
          <p:cNvSpPr/>
          <p:nvPr/>
        </p:nvSpPr>
        <p:spPr>
          <a:xfrm>
            <a:off x="3281080" y="1463347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cs typeface="Calibri"/>
              </a:rPr>
              <a:t>X</a:t>
            </a:r>
            <a:endParaRPr lang="it-IT" sz="1600" dirty="0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73891954-2A97-BF14-7C46-FE5D695D5B72}"/>
              </a:ext>
            </a:extLst>
          </p:cNvPr>
          <p:cNvSpPr/>
          <p:nvPr/>
        </p:nvSpPr>
        <p:spPr>
          <a:xfrm>
            <a:off x="3281080" y="2149943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cxnSp>
        <p:nvCxnSpPr>
          <p:cNvPr id="135" name="Connettore 2 134">
            <a:extLst>
              <a:ext uri="{FF2B5EF4-FFF2-40B4-BE49-F238E27FC236}">
                <a16:creationId xmlns:a16="http://schemas.microsoft.com/office/drawing/2014/main" id="{DDC78C8F-EDBF-6751-7128-2A48F50FB531}"/>
              </a:ext>
            </a:extLst>
          </p:cNvPr>
          <p:cNvCxnSpPr>
            <a:cxnSpLocks/>
            <a:stCxn id="21" idx="3"/>
            <a:endCxn id="133" idx="2"/>
          </p:cNvCxnSpPr>
          <p:nvPr/>
        </p:nvCxnSpPr>
        <p:spPr>
          <a:xfrm flipV="1">
            <a:off x="1916481" y="1615747"/>
            <a:ext cx="1364599" cy="1135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75BB6717-2600-D333-2D2A-3A304362391E}"/>
              </a:ext>
            </a:extLst>
          </p:cNvPr>
          <p:cNvCxnSpPr>
            <a:cxnSpLocks/>
            <a:stCxn id="22" idx="3"/>
            <a:endCxn id="134" idx="2"/>
          </p:cNvCxnSpPr>
          <p:nvPr/>
        </p:nvCxnSpPr>
        <p:spPr>
          <a:xfrm flipV="1">
            <a:off x="1965373" y="2302343"/>
            <a:ext cx="1315707" cy="84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2 146">
            <a:extLst>
              <a:ext uri="{FF2B5EF4-FFF2-40B4-BE49-F238E27FC236}">
                <a16:creationId xmlns:a16="http://schemas.microsoft.com/office/drawing/2014/main" id="{05E95230-258E-FFB1-2757-590927C1D702}"/>
              </a:ext>
            </a:extLst>
          </p:cNvPr>
          <p:cNvCxnSpPr>
            <a:cxnSpLocks/>
            <a:stCxn id="21" idx="3"/>
            <a:endCxn id="133" idx="4"/>
          </p:cNvCxnSpPr>
          <p:nvPr/>
        </p:nvCxnSpPr>
        <p:spPr>
          <a:xfrm flipV="1">
            <a:off x="1916481" y="1768147"/>
            <a:ext cx="1530447" cy="98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ttore 2 148">
            <a:extLst>
              <a:ext uri="{FF2B5EF4-FFF2-40B4-BE49-F238E27FC236}">
                <a16:creationId xmlns:a16="http://schemas.microsoft.com/office/drawing/2014/main" id="{0846057A-2C2E-22AF-F107-3E7C884A9789}"/>
              </a:ext>
            </a:extLst>
          </p:cNvPr>
          <p:cNvCxnSpPr>
            <a:cxnSpLocks/>
            <a:stCxn id="22" idx="3"/>
            <a:endCxn id="134" idx="4"/>
          </p:cNvCxnSpPr>
          <p:nvPr/>
        </p:nvCxnSpPr>
        <p:spPr>
          <a:xfrm flipV="1">
            <a:off x="1965373" y="2454743"/>
            <a:ext cx="1481555" cy="68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e 153">
            <a:extLst>
              <a:ext uri="{FF2B5EF4-FFF2-40B4-BE49-F238E27FC236}">
                <a16:creationId xmlns:a16="http://schemas.microsoft.com/office/drawing/2014/main" id="{7CE726EA-1610-215D-6E30-0A0B2428B8E5}"/>
              </a:ext>
            </a:extLst>
          </p:cNvPr>
          <p:cNvSpPr/>
          <p:nvPr/>
        </p:nvSpPr>
        <p:spPr>
          <a:xfrm>
            <a:off x="3882596" y="1845143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+</a:t>
            </a:r>
          </a:p>
        </p:txBody>
      </p:sp>
      <p:cxnSp>
        <p:nvCxnSpPr>
          <p:cNvPr id="155" name="Connettore 2 154">
            <a:extLst>
              <a:ext uri="{FF2B5EF4-FFF2-40B4-BE49-F238E27FC236}">
                <a16:creationId xmlns:a16="http://schemas.microsoft.com/office/drawing/2014/main" id="{CE205D2C-7CCC-0393-ADDA-C5552C0AD487}"/>
              </a:ext>
            </a:extLst>
          </p:cNvPr>
          <p:cNvCxnSpPr>
            <a:cxnSpLocks/>
            <a:stCxn id="133" idx="6"/>
            <a:endCxn id="154" idx="1"/>
          </p:cNvCxnSpPr>
          <p:nvPr/>
        </p:nvCxnSpPr>
        <p:spPr>
          <a:xfrm>
            <a:off x="3612775" y="1615747"/>
            <a:ext cx="318397" cy="27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ttore 2 157">
            <a:extLst>
              <a:ext uri="{FF2B5EF4-FFF2-40B4-BE49-F238E27FC236}">
                <a16:creationId xmlns:a16="http://schemas.microsoft.com/office/drawing/2014/main" id="{7984FE7F-F2BC-A5A2-4B6C-FE3C7A6A4AF0}"/>
              </a:ext>
            </a:extLst>
          </p:cNvPr>
          <p:cNvCxnSpPr>
            <a:cxnSpLocks/>
            <a:stCxn id="134" idx="6"/>
            <a:endCxn id="154" idx="3"/>
          </p:cNvCxnSpPr>
          <p:nvPr/>
        </p:nvCxnSpPr>
        <p:spPr>
          <a:xfrm flipV="1">
            <a:off x="3612775" y="2105306"/>
            <a:ext cx="318397" cy="19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ttangolo 160">
            <a:extLst>
              <a:ext uri="{FF2B5EF4-FFF2-40B4-BE49-F238E27FC236}">
                <a16:creationId xmlns:a16="http://schemas.microsoft.com/office/drawing/2014/main" id="{810D35DF-EC48-81B4-D9EB-27540C43119F}"/>
              </a:ext>
            </a:extLst>
          </p:cNvPr>
          <p:cNvSpPr/>
          <p:nvPr/>
        </p:nvSpPr>
        <p:spPr>
          <a:xfrm>
            <a:off x="4756911" y="1813893"/>
            <a:ext cx="526536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SQRT</a:t>
            </a:r>
          </a:p>
        </p:txBody>
      </p:sp>
      <p:cxnSp>
        <p:nvCxnSpPr>
          <p:cNvPr id="162" name="Connettore 2 161">
            <a:extLst>
              <a:ext uri="{FF2B5EF4-FFF2-40B4-BE49-F238E27FC236}">
                <a16:creationId xmlns:a16="http://schemas.microsoft.com/office/drawing/2014/main" id="{4C44BA2C-DA36-BD11-163A-5172EC5F657B}"/>
              </a:ext>
            </a:extLst>
          </p:cNvPr>
          <p:cNvCxnSpPr>
            <a:cxnSpLocks/>
            <a:stCxn id="154" idx="6"/>
            <a:endCxn id="161" idx="1"/>
          </p:cNvCxnSpPr>
          <p:nvPr/>
        </p:nvCxnSpPr>
        <p:spPr>
          <a:xfrm flipV="1">
            <a:off x="4214291" y="1976020"/>
            <a:ext cx="542620" cy="2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ttore 2 168">
            <a:extLst>
              <a:ext uri="{FF2B5EF4-FFF2-40B4-BE49-F238E27FC236}">
                <a16:creationId xmlns:a16="http://schemas.microsoft.com/office/drawing/2014/main" id="{1114B730-3130-2A9D-7C07-CA59A698FA3A}"/>
              </a:ext>
            </a:extLst>
          </p:cNvPr>
          <p:cNvCxnSpPr>
            <a:cxnSpLocks/>
            <a:stCxn id="48" idx="6"/>
            <a:endCxn id="91" idx="1"/>
          </p:cNvCxnSpPr>
          <p:nvPr/>
        </p:nvCxnSpPr>
        <p:spPr>
          <a:xfrm flipV="1">
            <a:off x="5303298" y="3729666"/>
            <a:ext cx="814708" cy="1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ttore 2 171">
            <a:extLst>
              <a:ext uri="{FF2B5EF4-FFF2-40B4-BE49-F238E27FC236}">
                <a16:creationId xmlns:a16="http://schemas.microsoft.com/office/drawing/2014/main" id="{FCD94CDA-2255-7BDE-82B9-6BF2CFCCC256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5463298" y="1997543"/>
            <a:ext cx="996214" cy="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sellaDiTesto 175">
            <a:extLst>
              <a:ext uri="{FF2B5EF4-FFF2-40B4-BE49-F238E27FC236}">
                <a16:creationId xmlns:a16="http://schemas.microsoft.com/office/drawing/2014/main" id="{3ED6059D-B194-4242-F89E-875D937AE387}"/>
              </a:ext>
            </a:extLst>
          </p:cNvPr>
          <p:cNvSpPr txBox="1"/>
          <p:nvPr/>
        </p:nvSpPr>
        <p:spPr>
          <a:xfrm>
            <a:off x="8136561" y="2753533"/>
            <a:ext cx="623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Audio</a:t>
            </a:r>
          </a:p>
        </p:txBody>
      </p:sp>
      <p:cxnSp>
        <p:nvCxnSpPr>
          <p:cNvPr id="177" name="Connettore 2 176">
            <a:extLst>
              <a:ext uri="{FF2B5EF4-FFF2-40B4-BE49-F238E27FC236}">
                <a16:creationId xmlns:a16="http://schemas.microsoft.com/office/drawing/2014/main" id="{49C469D4-9088-789F-E2DE-787544BB1545}"/>
              </a:ext>
            </a:extLst>
          </p:cNvPr>
          <p:cNvCxnSpPr>
            <a:cxnSpLocks/>
            <a:stCxn id="129" idx="3"/>
            <a:endCxn id="176" idx="1"/>
          </p:cNvCxnSpPr>
          <p:nvPr/>
        </p:nvCxnSpPr>
        <p:spPr>
          <a:xfrm flipV="1">
            <a:off x="7819878" y="2907422"/>
            <a:ext cx="316683" cy="1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ttangolo 182">
            <a:extLst>
              <a:ext uri="{FF2B5EF4-FFF2-40B4-BE49-F238E27FC236}">
                <a16:creationId xmlns:a16="http://schemas.microsoft.com/office/drawing/2014/main" id="{9DD63F01-663A-8CA3-56C1-611FE93FE744}"/>
              </a:ext>
            </a:extLst>
          </p:cNvPr>
          <p:cNvSpPr/>
          <p:nvPr/>
        </p:nvSpPr>
        <p:spPr>
          <a:xfrm>
            <a:off x="2572871" y="4264623"/>
            <a:ext cx="1309719" cy="1028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 anchorCtr="0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Local </a:t>
            </a:r>
            <a:r>
              <a:rPr lang="it-IT" sz="1100" dirty="0" err="1">
                <a:solidFill>
                  <a:schemeClr val="tx1"/>
                </a:solidFill>
              </a:rPr>
              <a:t>Oscillator</a:t>
            </a:r>
            <a:r>
              <a:rPr lang="it-IT" sz="1100" dirty="0">
                <a:solidFill>
                  <a:schemeClr val="tx1"/>
                </a:solidFill>
              </a:rPr>
              <a:t> (BFO) 10KHz</a:t>
            </a:r>
          </a:p>
        </p:txBody>
      </p:sp>
      <p:sp>
        <p:nvSpPr>
          <p:cNvPr id="202" name="Rettangolo 201">
            <a:extLst>
              <a:ext uri="{FF2B5EF4-FFF2-40B4-BE49-F238E27FC236}">
                <a16:creationId xmlns:a16="http://schemas.microsoft.com/office/drawing/2014/main" id="{BF39A4C6-E966-3993-273B-436F70ACD638}"/>
              </a:ext>
            </a:extLst>
          </p:cNvPr>
          <p:cNvSpPr/>
          <p:nvPr/>
        </p:nvSpPr>
        <p:spPr>
          <a:xfrm>
            <a:off x="6459512" y="1843342"/>
            <a:ext cx="66797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HIGH PASS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60B5854-A1DB-08F4-3106-4D6F05176179}"/>
              </a:ext>
            </a:extLst>
          </p:cNvPr>
          <p:cNvSpPr/>
          <p:nvPr/>
        </p:nvSpPr>
        <p:spPr>
          <a:xfrm>
            <a:off x="9014063" y="2624644"/>
            <a:ext cx="1521318" cy="5609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AGC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Automatic Gain Control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57DA720-FAA6-7B67-08E2-C29926401507}"/>
              </a:ext>
            </a:extLst>
          </p:cNvPr>
          <p:cNvCxnSpPr>
            <a:cxnSpLocks/>
            <a:stCxn id="176" idx="3"/>
            <a:endCxn id="11" idx="1"/>
          </p:cNvCxnSpPr>
          <p:nvPr/>
        </p:nvCxnSpPr>
        <p:spPr>
          <a:xfrm flipV="1">
            <a:off x="8759859" y="2905123"/>
            <a:ext cx="254204" cy="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tangolo 26">
            <a:extLst>
              <a:ext uri="{FF2B5EF4-FFF2-40B4-BE49-F238E27FC236}">
                <a16:creationId xmlns:a16="http://schemas.microsoft.com/office/drawing/2014/main" id="{3190C521-B522-BAEF-31C4-CF3610D36405}"/>
              </a:ext>
            </a:extLst>
          </p:cNvPr>
          <p:cNvSpPr/>
          <p:nvPr/>
        </p:nvSpPr>
        <p:spPr>
          <a:xfrm>
            <a:off x="2305531" y="2935472"/>
            <a:ext cx="3048164" cy="30149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Weaver SSB Demodulator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113372CE-6224-616A-8758-A21ECA689647}"/>
              </a:ext>
            </a:extLst>
          </p:cNvPr>
          <p:cNvSpPr/>
          <p:nvPr/>
        </p:nvSpPr>
        <p:spPr>
          <a:xfrm>
            <a:off x="2305531" y="1008556"/>
            <a:ext cx="3036458" cy="1687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AM Demodulator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842704B0-5B0B-5809-F6AC-47EA2AB190C9}"/>
              </a:ext>
            </a:extLst>
          </p:cNvPr>
          <p:cNvCxnSpPr>
            <a:cxnSpLocks/>
            <a:stCxn id="11" idx="3"/>
            <a:endCxn id="46" idx="1"/>
          </p:cNvCxnSpPr>
          <p:nvPr/>
        </p:nvCxnSpPr>
        <p:spPr>
          <a:xfrm flipV="1">
            <a:off x="10535381" y="2904504"/>
            <a:ext cx="636056" cy="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610A71F-4B3A-3991-CC69-5CD54569B46A}"/>
              </a:ext>
            </a:extLst>
          </p:cNvPr>
          <p:cNvSpPr txBox="1"/>
          <p:nvPr/>
        </p:nvSpPr>
        <p:spPr>
          <a:xfrm>
            <a:off x="11171437" y="2750615"/>
            <a:ext cx="59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to I2S</a:t>
            </a:r>
          </a:p>
        </p:txBody>
      </p:sp>
      <p:sp>
        <p:nvSpPr>
          <p:cNvPr id="49" name="Uguale a 48">
            <a:extLst>
              <a:ext uri="{FF2B5EF4-FFF2-40B4-BE49-F238E27FC236}">
                <a16:creationId xmlns:a16="http://schemas.microsoft.com/office/drawing/2014/main" id="{0FE4C5EC-A0A2-1E4C-9CDA-94B60D012136}"/>
              </a:ext>
            </a:extLst>
          </p:cNvPr>
          <p:cNvSpPr/>
          <p:nvPr/>
        </p:nvSpPr>
        <p:spPr>
          <a:xfrm rot="19719088">
            <a:off x="1047648" y="2646691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1D459FD-4EBE-C9F3-0DB1-87D513C57165}"/>
              </a:ext>
            </a:extLst>
          </p:cNvPr>
          <p:cNvSpPr txBox="1"/>
          <p:nvPr/>
        </p:nvSpPr>
        <p:spPr>
          <a:xfrm>
            <a:off x="974412" y="2517258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16(15)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E6F1DFE-1B0C-DCC9-AF11-ED2FD8EFE61C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6226" y="3143619"/>
            <a:ext cx="1008989" cy="1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A614D6F2-F59C-6E41-3674-79770C6EB2E8}"/>
              </a:ext>
            </a:extLst>
          </p:cNvPr>
          <p:cNvSpPr txBox="1"/>
          <p:nvPr/>
        </p:nvSpPr>
        <p:spPr>
          <a:xfrm>
            <a:off x="879291" y="2921257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16(15)</a:t>
            </a:r>
          </a:p>
        </p:txBody>
      </p:sp>
      <p:sp>
        <p:nvSpPr>
          <p:cNvPr id="62" name="Uguale a 61">
            <a:extLst>
              <a:ext uri="{FF2B5EF4-FFF2-40B4-BE49-F238E27FC236}">
                <a16:creationId xmlns:a16="http://schemas.microsoft.com/office/drawing/2014/main" id="{F2F4CAC8-3349-1FAC-CA8C-A247F84A6BF6}"/>
              </a:ext>
            </a:extLst>
          </p:cNvPr>
          <p:cNvSpPr/>
          <p:nvPr/>
        </p:nvSpPr>
        <p:spPr>
          <a:xfrm rot="19719088">
            <a:off x="1056868" y="3013165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01CE8F91-9DD5-940E-FD90-FE417EE713DE}"/>
              </a:ext>
            </a:extLst>
          </p:cNvPr>
          <p:cNvSpPr txBox="1"/>
          <p:nvPr/>
        </p:nvSpPr>
        <p:spPr>
          <a:xfrm>
            <a:off x="3652283" y="1498089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32(30)</a:t>
            </a:r>
          </a:p>
        </p:txBody>
      </p:sp>
      <p:sp>
        <p:nvSpPr>
          <p:cNvPr id="64" name="Uguale a 63">
            <a:extLst>
              <a:ext uri="{FF2B5EF4-FFF2-40B4-BE49-F238E27FC236}">
                <a16:creationId xmlns:a16="http://schemas.microsoft.com/office/drawing/2014/main" id="{02C07D01-DD59-1365-71EC-71194F3312EA}"/>
              </a:ext>
            </a:extLst>
          </p:cNvPr>
          <p:cNvSpPr/>
          <p:nvPr/>
        </p:nvSpPr>
        <p:spPr>
          <a:xfrm rot="19719088">
            <a:off x="3648229" y="1632103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5" name="Uguale a 64">
            <a:extLst>
              <a:ext uri="{FF2B5EF4-FFF2-40B4-BE49-F238E27FC236}">
                <a16:creationId xmlns:a16="http://schemas.microsoft.com/office/drawing/2014/main" id="{67FE13D4-CB96-B34D-150E-46DB031A184A}"/>
              </a:ext>
            </a:extLst>
          </p:cNvPr>
          <p:cNvSpPr/>
          <p:nvPr/>
        </p:nvSpPr>
        <p:spPr>
          <a:xfrm rot="19719088">
            <a:off x="4356882" y="1847409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15F9A39-A4D1-7B0A-E5E9-9772227F2708}"/>
              </a:ext>
            </a:extLst>
          </p:cNvPr>
          <p:cNvSpPr txBox="1"/>
          <p:nvPr/>
        </p:nvSpPr>
        <p:spPr>
          <a:xfrm>
            <a:off x="4307401" y="1721469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32(31)</a:t>
            </a:r>
          </a:p>
        </p:txBody>
      </p:sp>
      <p:sp>
        <p:nvSpPr>
          <p:cNvPr id="68" name="Uguale a 67">
            <a:extLst>
              <a:ext uri="{FF2B5EF4-FFF2-40B4-BE49-F238E27FC236}">
                <a16:creationId xmlns:a16="http://schemas.microsoft.com/office/drawing/2014/main" id="{7B2A61F8-CCCA-6057-B010-11B80E480EFC}"/>
              </a:ext>
            </a:extLst>
          </p:cNvPr>
          <p:cNvSpPr/>
          <p:nvPr/>
        </p:nvSpPr>
        <p:spPr>
          <a:xfrm rot="19719088">
            <a:off x="5950056" y="1871767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A9B3599C-6D2D-6D2E-9EAF-8AEB1F99EE6C}"/>
              </a:ext>
            </a:extLst>
          </p:cNvPr>
          <p:cNvSpPr txBox="1"/>
          <p:nvPr/>
        </p:nvSpPr>
        <p:spPr>
          <a:xfrm>
            <a:off x="5864505" y="1710716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16(16)</a:t>
            </a:r>
          </a:p>
        </p:txBody>
      </p:sp>
      <p:sp>
        <p:nvSpPr>
          <p:cNvPr id="70" name="Uguale a 69">
            <a:extLst>
              <a:ext uri="{FF2B5EF4-FFF2-40B4-BE49-F238E27FC236}">
                <a16:creationId xmlns:a16="http://schemas.microsoft.com/office/drawing/2014/main" id="{B7C014AA-4BA4-0968-0ED7-AEFB3C6BBD2C}"/>
              </a:ext>
            </a:extLst>
          </p:cNvPr>
          <p:cNvSpPr/>
          <p:nvPr/>
        </p:nvSpPr>
        <p:spPr>
          <a:xfrm rot="19719088">
            <a:off x="2812618" y="3991264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1" name="Uguale a 70">
            <a:extLst>
              <a:ext uri="{FF2B5EF4-FFF2-40B4-BE49-F238E27FC236}">
                <a16:creationId xmlns:a16="http://schemas.microsoft.com/office/drawing/2014/main" id="{367CB3F6-0DE3-166D-F3DD-190217644069}"/>
              </a:ext>
            </a:extLst>
          </p:cNvPr>
          <p:cNvSpPr/>
          <p:nvPr/>
        </p:nvSpPr>
        <p:spPr>
          <a:xfrm rot="19719088">
            <a:off x="3326493" y="3984307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E201146B-62A0-DA0B-FEE8-972404223EF8}"/>
              </a:ext>
            </a:extLst>
          </p:cNvPr>
          <p:cNvSpPr txBox="1"/>
          <p:nvPr/>
        </p:nvSpPr>
        <p:spPr>
          <a:xfrm>
            <a:off x="2650561" y="3889323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16(16)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55E43BC1-4CAD-772F-75A0-B073D74A0525}"/>
              </a:ext>
            </a:extLst>
          </p:cNvPr>
          <p:cNvSpPr txBox="1"/>
          <p:nvPr/>
        </p:nvSpPr>
        <p:spPr>
          <a:xfrm>
            <a:off x="3176643" y="3898287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16(16)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B722B743-9F6A-056A-9785-1082E8CF90E3}"/>
              </a:ext>
            </a:extLst>
          </p:cNvPr>
          <p:cNvSpPr txBox="1"/>
          <p:nvPr/>
        </p:nvSpPr>
        <p:spPr>
          <a:xfrm>
            <a:off x="3833225" y="2909085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32(31)</a:t>
            </a:r>
          </a:p>
        </p:txBody>
      </p:sp>
      <p:sp>
        <p:nvSpPr>
          <p:cNvPr id="75" name="Uguale a 74">
            <a:extLst>
              <a:ext uri="{FF2B5EF4-FFF2-40B4-BE49-F238E27FC236}">
                <a16:creationId xmlns:a16="http://schemas.microsoft.com/office/drawing/2014/main" id="{1372DA2A-BA4E-3C25-A71F-65FA703A524E}"/>
              </a:ext>
            </a:extLst>
          </p:cNvPr>
          <p:cNvSpPr/>
          <p:nvPr/>
        </p:nvSpPr>
        <p:spPr>
          <a:xfrm rot="19719088">
            <a:off x="4202844" y="2952282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B7885EB9-23D4-62EE-470F-5B842DFEF9AB}"/>
              </a:ext>
            </a:extLst>
          </p:cNvPr>
          <p:cNvSpPr txBox="1"/>
          <p:nvPr/>
        </p:nvSpPr>
        <p:spPr>
          <a:xfrm>
            <a:off x="5618249" y="3125526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32(32)</a:t>
            </a:r>
          </a:p>
        </p:txBody>
      </p:sp>
      <p:sp>
        <p:nvSpPr>
          <p:cNvPr id="77" name="Uguale a 76">
            <a:extLst>
              <a:ext uri="{FF2B5EF4-FFF2-40B4-BE49-F238E27FC236}">
                <a16:creationId xmlns:a16="http://schemas.microsoft.com/office/drawing/2014/main" id="{4BB843FB-BBE1-FCF4-1FE0-CAED31123295}"/>
              </a:ext>
            </a:extLst>
          </p:cNvPr>
          <p:cNvSpPr/>
          <p:nvPr/>
        </p:nvSpPr>
        <p:spPr>
          <a:xfrm rot="19719088">
            <a:off x="5688306" y="2986888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6E4C1A68-7F29-8DEF-1CFB-E4E924CE722F}"/>
              </a:ext>
            </a:extLst>
          </p:cNvPr>
          <p:cNvSpPr/>
          <p:nvPr/>
        </p:nvSpPr>
        <p:spPr>
          <a:xfrm>
            <a:off x="6119188" y="2943184"/>
            <a:ext cx="66797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&gt;&gt; 16</a:t>
            </a:r>
          </a:p>
        </p:txBody>
      </p:sp>
      <p:cxnSp>
        <p:nvCxnSpPr>
          <p:cNvPr id="86" name="Connettore 2 85">
            <a:extLst>
              <a:ext uri="{FF2B5EF4-FFF2-40B4-BE49-F238E27FC236}">
                <a16:creationId xmlns:a16="http://schemas.microsoft.com/office/drawing/2014/main" id="{EC81524F-5630-7A9E-F310-ECE30FD8F6DD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6787167" y="3105311"/>
            <a:ext cx="451374" cy="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59B56E82-E872-D031-582A-F8BEA064C4DD}"/>
              </a:ext>
            </a:extLst>
          </p:cNvPr>
          <p:cNvSpPr txBox="1"/>
          <p:nvPr/>
        </p:nvSpPr>
        <p:spPr>
          <a:xfrm>
            <a:off x="6801651" y="3133739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16(16)</a:t>
            </a:r>
          </a:p>
        </p:txBody>
      </p:sp>
      <p:sp>
        <p:nvSpPr>
          <p:cNvPr id="90" name="Uguale a 89">
            <a:extLst>
              <a:ext uri="{FF2B5EF4-FFF2-40B4-BE49-F238E27FC236}">
                <a16:creationId xmlns:a16="http://schemas.microsoft.com/office/drawing/2014/main" id="{1C3A4653-B76F-F0D5-E579-6154CB06E6AF}"/>
              </a:ext>
            </a:extLst>
          </p:cNvPr>
          <p:cNvSpPr/>
          <p:nvPr/>
        </p:nvSpPr>
        <p:spPr>
          <a:xfrm rot="19719088">
            <a:off x="6889110" y="2971611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B43BB243-EDB5-A817-A388-7D9D45F12EE7}"/>
              </a:ext>
            </a:extLst>
          </p:cNvPr>
          <p:cNvSpPr/>
          <p:nvPr/>
        </p:nvSpPr>
        <p:spPr>
          <a:xfrm>
            <a:off x="6118006" y="3567539"/>
            <a:ext cx="66797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&gt;&gt; 16</a:t>
            </a:r>
          </a:p>
        </p:txBody>
      </p: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55B83928-8904-D720-101C-4831B94BDBAD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6785985" y="3729666"/>
            <a:ext cx="451374" cy="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Uguale a 92">
            <a:extLst>
              <a:ext uri="{FF2B5EF4-FFF2-40B4-BE49-F238E27FC236}">
                <a16:creationId xmlns:a16="http://schemas.microsoft.com/office/drawing/2014/main" id="{18E732DA-0370-8DCB-6827-9BC39A0100B5}"/>
              </a:ext>
            </a:extLst>
          </p:cNvPr>
          <p:cNvSpPr/>
          <p:nvPr/>
        </p:nvSpPr>
        <p:spPr>
          <a:xfrm rot="19719088">
            <a:off x="6887130" y="3577063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0E4A63FB-DC19-C5AB-709A-11CDA9E0F63C}"/>
              </a:ext>
            </a:extLst>
          </p:cNvPr>
          <p:cNvSpPr txBox="1"/>
          <p:nvPr/>
        </p:nvSpPr>
        <p:spPr>
          <a:xfrm>
            <a:off x="6801651" y="3734205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16(16)</a:t>
            </a:r>
          </a:p>
        </p:txBody>
      </p: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E602D0C6-C53A-8429-7EF4-3DE27971502B}"/>
              </a:ext>
            </a:extLst>
          </p:cNvPr>
          <p:cNvSpPr txBox="1"/>
          <p:nvPr/>
        </p:nvSpPr>
        <p:spPr>
          <a:xfrm>
            <a:off x="5657644" y="3681189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32(32)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ED6A8BF2-226E-51CE-D70B-9AFC3DB3A9D9}"/>
              </a:ext>
            </a:extLst>
          </p:cNvPr>
          <p:cNvSpPr txBox="1"/>
          <p:nvPr/>
        </p:nvSpPr>
        <p:spPr>
          <a:xfrm>
            <a:off x="8567969" y="2942777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16(16)</a:t>
            </a:r>
          </a:p>
        </p:txBody>
      </p:sp>
      <p:sp>
        <p:nvSpPr>
          <p:cNvPr id="112" name="Uguale a 111">
            <a:extLst>
              <a:ext uri="{FF2B5EF4-FFF2-40B4-BE49-F238E27FC236}">
                <a16:creationId xmlns:a16="http://schemas.microsoft.com/office/drawing/2014/main" id="{F092D27A-936C-8D2D-1206-1C41F8502091}"/>
              </a:ext>
            </a:extLst>
          </p:cNvPr>
          <p:cNvSpPr/>
          <p:nvPr/>
        </p:nvSpPr>
        <p:spPr>
          <a:xfrm rot="19719088">
            <a:off x="8740439" y="2767840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4" name="CasellaDiTesto 113">
            <a:extLst>
              <a:ext uri="{FF2B5EF4-FFF2-40B4-BE49-F238E27FC236}">
                <a16:creationId xmlns:a16="http://schemas.microsoft.com/office/drawing/2014/main" id="{4DECD1A6-58E1-7CAF-7063-E6EE7E127777}"/>
              </a:ext>
            </a:extLst>
          </p:cNvPr>
          <p:cNvSpPr txBox="1"/>
          <p:nvPr/>
        </p:nvSpPr>
        <p:spPr>
          <a:xfrm>
            <a:off x="10580613" y="2897729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16(16)</a:t>
            </a:r>
          </a:p>
        </p:txBody>
      </p:sp>
      <p:sp>
        <p:nvSpPr>
          <p:cNvPr id="115" name="Uguale a 114">
            <a:extLst>
              <a:ext uri="{FF2B5EF4-FFF2-40B4-BE49-F238E27FC236}">
                <a16:creationId xmlns:a16="http://schemas.microsoft.com/office/drawing/2014/main" id="{25894FF2-8F7C-A61D-4EA7-030E1041893A}"/>
              </a:ext>
            </a:extLst>
          </p:cNvPr>
          <p:cNvSpPr/>
          <p:nvPr/>
        </p:nvSpPr>
        <p:spPr>
          <a:xfrm rot="19719088">
            <a:off x="10717414" y="2767839"/>
            <a:ext cx="247488" cy="267402"/>
          </a:xfrm>
          <a:prstGeom prst="mathEqual">
            <a:avLst>
              <a:gd name="adj1" fmla="val 0"/>
              <a:gd name="adj2" fmla="val 11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CBA2D576-89C0-EC91-CE12-440E4AB39417}"/>
              </a:ext>
            </a:extLst>
          </p:cNvPr>
          <p:cNvSpPr txBox="1"/>
          <p:nvPr/>
        </p:nvSpPr>
        <p:spPr>
          <a:xfrm>
            <a:off x="6666938" y="4801691"/>
            <a:ext cx="4225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xx(</a:t>
            </a:r>
            <a:r>
              <a:rPr lang="it-IT" sz="1400" dirty="0" err="1"/>
              <a:t>yy</a:t>
            </a:r>
            <a:r>
              <a:rPr lang="it-IT" sz="1400" dirty="0"/>
              <a:t>) is a xx bits </a:t>
            </a:r>
            <a:r>
              <a:rPr lang="it-IT" sz="1400" dirty="0" err="1"/>
              <a:t>two’s</a:t>
            </a:r>
            <a:r>
              <a:rPr lang="it-IT" sz="1400" dirty="0"/>
              <a:t> </a:t>
            </a:r>
            <a:r>
              <a:rPr lang="it-IT" sz="1400" dirty="0" err="1"/>
              <a:t>complement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with  maximum </a:t>
            </a:r>
            <a:r>
              <a:rPr lang="it-IT" sz="1400" dirty="0" err="1"/>
              <a:t>value</a:t>
            </a:r>
            <a:r>
              <a:rPr lang="it-IT" sz="1400" dirty="0"/>
              <a:t> </a:t>
            </a:r>
            <a:r>
              <a:rPr lang="it-IT" sz="1400" dirty="0" err="1"/>
              <a:t>representable</a:t>
            </a:r>
            <a:r>
              <a:rPr lang="it-IT" sz="1400" dirty="0"/>
              <a:t> with </a:t>
            </a:r>
            <a:r>
              <a:rPr lang="it-IT" sz="1400" dirty="0" err="1"/>
              <a:t>yy</a:t>
            </a:r>
            <a:r>
              <a:rPr lang="it-IT" sz="1400" dirty="0"/>
              <a:t> bits e.g. </a:t>
            </a:r>
          </a:p>
          <a:p>
            <a:r>
              <a:rPr lang="it-IT" sz="1400" dirty="0"/>
              <a:t>32 (28) is a 32 bits </a:t>
            </a:r>
            <a:r>
              <a:rPr lang="it-IT" sz="1400" dirty="0" err="1"/>
              <a:t>binary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, with   </a:t>
            </a:r>
          </a:p>
          <a:p>
            <a:r>
              <a:rPr lang="it-IT" sz="1400" dirty="0"/>
              <a:t>-(2^27)  &lt;= </a:t>
            </a:r>
            <a:r>
              <a:rPr lang="it-IT" sz="1400" dirty="0" err="1"/>
              <a:t>value</a:t>
            </a:r>
            <a:r>
              <a:rPr lang="it-IT" sz="1400" dirty="0"/>
              <a:t>  &lt;= (2^27) -1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7317B14-08E9-181B-998C-042052600A97}"/>
              </a:ext>
            </a:extLst>
          </p:cNvPr>
          <p:cNvSpPr/>
          <p:nvPr/>
        </p:nvSpPr>
        <p:spPr>
          <a:xfrm>
            <a:off x="6449434" y="1340926"/>
            <a:ext cx="66797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LOW PASS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39770B47-55E4-E20D-BEB1-3E4C3EDDFD6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61175" y="1503053"/>
            <a:ext cx="1088259" cy="4868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8C8956B-7684-5099-5498-15170C186538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7117413" y="1503053"/>
            <a:ext cx="994813" cy="1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179B522-4167-2D8D-FD3B-5C3C33246405}"/>
              </a:ext>
            </a:extLst>
          </p:cNvPr>
          <p:cNvSpPr txBox="1"/>
          <p:nvPr/>
        </p:nvSpPr>
        <p:spPr>
          <a:xfrm>
            <a:off x="8112226" y="1252402"/>
            <a:ext cx="72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Level </a:t>
            </a:r>
            <a:r>
              <a:rPr lang="it-IT" sz="1400" dirty="0" err="1"/>
              <a:t>Meter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3249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F06DCB0-C84F-A717-D39D-91655EB9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61" y="1560320"/>
            <a:ext cx="10097909" cy="32031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65CDE25-550F-5BD7-B7CA-A8EC3AB77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34" y="4314444"/>
            <a:ext cx="4909536" cy="24318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88A422-6E9D-274D-290C-B3CBE3A1E73D}"/>
              </a:ext>
            </a:extLst>
          </p:cNvPr>
          <p:cNvSpPr txBox="1"/>
          <p:nvPr/>
        </p:nvSpPr>
        <p:spPr>
          <a:xfrm>
            <a:off x="4087906" y="233082"/>
            <a:ext cx="436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Automatic Gain Control</a:t>
            </a:r>
          </a:p>
        </p:txBody>
      </p:sp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830FCEBB-65C3-E0EE-8AA4-0D2A350DD366}"/>
              </a:ext>
            </a:extLst>
          </p:cNvPr>
          <p:cNvSpPr/>
          <p:nvPr/>
        </p:nvSpPr>
        <p:spPr>
          <a:xfrm>
            <a:off x="5648337" y="798295"/>
            <a:ext cx="1919556" cy="678729"/>
          </a:xfrm>
          <a:prstGeom prst="wedgeRoundRectCallout">
            <a:avLst>
              <a:gd name="adj1" fmla="val -62033"/>
              <a:gd name="adj2" fmla="val 9420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2) then it is attenuated by 256 (2^8) so that the input signal can be attenuated / amplified </a:t>
            </a:r>
          </a:p>
          <a:p>
            <a:pPr algn="ctr"/>
            <a:r>
              <a:rPr lang="it-IT" sz="1050" dirty="0">
                <a:solidFill>
                  <a:schemeClr val="tx1"/>
                </a:solidFill>
              </a:rPr>
              <a:t>2^-8        2^8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BBE6A630-BBE1-E4D3-AF8A-A847258C1951}"/>
              </a:ext>
            </a:extLst>
          </p:cNvPr>
          <p:cNvSpPr/>
          <p:nvPr/>
        </p:nvSpPr>
        <p:spPr>
          <a:xfrm>
            <a:off x="2141456" y="849984"/>
            <a:ext cx="1919556" cy="678729"/>
          </a:xfrm>
          <a:prstGeom prst="wedgeRoundRectCallout">
            <a:avLst>
              <a:gd name="adj1" fmla="val 66397"/>
              <a:gd name="adj2" fmla="val 9552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1) The input signal is amplified with a gain between 1 and 65535 (unsigned 16 bit)</a:t>
            </a: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45B907AF-4732-8FA7-789D-F68E0D3A1694}"/>
              </a:ext>
            </a:extLst>
          </p:cNvPr>
          <p:cNvSpPr/>
          <p:nvPr/>
        </p:nvSpPr>
        <p:spPr>
          <a:xfrm>
            <a:off x="9505073" y="2268072"/>
            <a:ext cx="1919556" cy="1577788"/>
          </a:xfrm>
          <a:prstGeom prst="wedgeRoundRectCallout">
            <a:avLst>
              <a:gd name="adj1" fmla="val -65302"/>
              <a:gd name="adj2" fmla="val -1507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050" dirty="0">
                <a:solidFill>
                  <a:schemeClr val="tx1"/>
                </a:solidFill>
              </a:rPr>
              <a:t>3) Every 1/48000 seconds (sampling rate), Gain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 err="1">
                <a:solidFill>
                  <a:schemeClr val="tx1"/>
                </a:solidFill>
              </a:rPr>
              <a:t>increased</a:t>
            </a:r>
            <a:r>
              <a:rPr lang="it-IT" sz="1050" dirty="0">
                <a:solidFill>
                  <a:schemeClr val="tx1"/>
                </a:solidFill>
              </a:rPr>
              <a:t> by Attack - e.g. 8 </a:t>
            </a:r>
            <a:r>
              <a:rPr lang="it-IT" sz="1050" dirty="0" err="1">
                <a:solidFill>
                  <a:schemeClr val="tx1"/>
                </a:solidFill>
              </a:rPr>
              <a:t>if</a:t>
            </a:r>
            <a:r>
              <a:rPr lang="it-IT" sz="1050" dirty="0">
                <a:solidFill>
                  <a:schemeClr val="tx1"/>
                </a:solidFill>
              </a:rPr>
              <a:t> output is </a:t>
            </a:r>
            <a:r>
              <a:rPr lang="it-IT" sz="1050" dirty="0" err="1">
                <a:solidFill>
                  <a:schemeClr val="tx1"/>
                </a:solidFill>
              </a:rPr>
              <a:t>lower</a:t>
            </a:r>
            <a:r>
              <a:rPr lang="it-IT" sz="1050" dirty="0">
                <a:solidFill>
                  <a:schemeClr val="tx1"/>
                </a:solidFill>
              </a:rPr>
              <a:t> </a:t>
            </a:r>
            <a:r>
              <a:rPr lang="it-IT" sz="1050" dirty="0" err="1">
                <a:solidFill>
                  <a:schemeClr val="tx1"/>
                </a:solidFill>
              </a:rPr>
              <a:t>than</a:t>
            </a:r>
            <a:r>
              <a:rPr lang="it-IT" sz="1050" dirty="0">
                <a:solidFill>
                  <a:schemeClr val="tx1"/>
                </a:solidFill>
              </a:rPr>
              <a:t> 2^30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 err="1">
                <a:solidFill>
                  <a:schemeClr val="tx1"/>
                </a:solidFill>
              </a:rPr>
              <a:t>decreased</a:t>
            </a:r>
            <a:r>
              <a:rPr lang="it-IT" sz="1050" dirty="0">
                <a:solidFill>
                  <a:schemeClr val="tx1"/>
                </a:solidFill>
              </a:rPr>
              <a:t> by </a:t>
            </a:r>
            <a:r>
              <a:rPr lang="it-IT" sz="1050" dirty="0" err="1">
                <a:solidFill>
                  <a:schemeClr val="tx1"/>
                </a:solidFill>
              </a:rPr>
              <a:t>Decay</a:t>
            </a:r>
            <a:r>
              <a:rPr lang="it-IT" sz="1050" dirty="0">
                <a:solidFill>
                  <a:schemeClr val="tx1"/>
                </a:solidFill>
              </a:rPr>
              <a:t> (e.g. -16) </a:t>
            </a:r>
            <a:r>
              <a:rPr lang="it-IT" sz="1050" dirty="0" err="1">
                <a:solidFill>
                  <a:schemeClr val="tx1"/>
                </a:solidFill>
              </a:rPr>
              <a:t>ifoutput</a:t>
            </a:r>
            <a:r>
              <a:rPr lang="it-IT" sz="1050" dirty="0">
                <a:solidFill>
                  <a:schemeClr val="tx1"/>
                </a:solidFill>
              </a:rPr>
              <a:t> is </a:t>
            </a:r>
            <a:r>
              <a:rPr lang="it-IT" sz="1050" dirty="0" err="1">
                <a:solidFill>
                  <a:schemeClr val="tx1"/>
                </a:solidFill>
              </a:rPr>
              <a:t>higher</a:t>
            </a:r>
            <a:r>
              <a:rPr lang="it-IT" sz="1050" dirty="0">
                <a:solidFill>
                  <a:schemeClr val="tx1"/>
                </a:solidFill>
              </a:rPr>
              <a:t> </a:t>
            </a:r>
            <a:r>
              <a:rPr lang="it-IT" sz="1050" dirty="0" err="1">
                <a:solidFill>
                  <a:schemeClr val="tx1"/>
                </a:solidFill>
              </a:rPr>
              <a:t>than</a:t>
            </a:r>
            <a:r>
              <a:rPr lang="it-IT" sz="1050" dirty="0">
                <a:solidFill>
                  <a:schemeClr val="tx1"/>
                </a:solidFill>
              </a:rPr>
              <a:t> 2^30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B57D598A-5385-64A2-F007-2C580A6A5F0E}"/>
              </a:ext>
            </a:extLst>
          </p:cNvPr>
          <p:cNvSpPr/>
          <p:nvPr/>
        </p:nvSpPr>
        <p:spPr>
          <a:xfrm>
            <a:off x="349139" y="5389315"/>
            <a:ext cx="2314003" cy="678729"/>
          </a:xfrm>
          <a:prstGeom prst="wedgeRoundRectCallout">
            <a:avLst>
              <a:gd name="adj1" fmla="val 18294"/>
              <a:gd name="adj2" fmla="val 4797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Input = 2^30*sin(2*pi*3000) + 2^30*sin(2*pi*400) i.e. </a:t>
            </a:r>
          </a:p>
          <a:p>
            <a:pPr algn="ctr"/>
            <a:r>
              <a:rPr lang="it-IT" sz="1050" dirty="0">
                <a:solidFill>
                  <a:schemeClr val="tx1"/>
                </a:solidFill>
              </a:rPr>
              <a:t>-2^31 &lt;= input &lt;= 2^31 -1</a:t>
            </a:r>
          </a:p>
        </p:txBody>
      </p:sp>
      <p:sp>
        <p:nvSpPr>
          <p:cNvPr id="11" name="Fumetto: rettangolo con angoli arrotondati 10">
            <a:extLst>
              <a:ext uri="{FF2B5EF4-FFF2-40B4-BE49-F238E27FC236}">
                <a16:creationId xmlns:a16="http://schemas.microsoft.com/office/drawing/2014/main" id="{8C6EAF59-F1B1-D77B-1300-FECD463DC13D}"/>
              </a:ext>
            </a:extLst>
          </p:cNvPr>
          <p:cNvSpPr/>
          <p:nvPr/>
        </p:nvSpPr>
        <p:spPr>
          <a:xfrm>
            <a:off x="330585" y="4618951"/>
            <a:ext cx="2385721" cy="678729"/>
          </a:xfrm>
          <a:prstGeom prst="wedgeRoundRectCallout">
            <a:avLst>
              <a:gd name="adj1" fmla="val 113590"/>
              <a:gd name="adj2" fmla="val -28717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To test the AGC, an input signal (in </a:t>
            </a:r>
            <a:r>
              <a:rPr lang="it-IT" sz="1050" dirty="0" err="1">
                <a:solidFill>
                  <a:schemeClr val="tx1"/>
                </a:solidFill>
              </a:rPr>
              <a:t>yellow</a:t>
            </a:r>
            <a:r>
              <a:rPr lang="it-IT" sz="1050" dirty="0">
                <a:solidFill>
                  <a:schemeClr val="tx1"/>
                </a:solidFill>
              </a:rPr>
              <a:t>) of amplitude 2^32 is alternated with the </a:t>
            </a:r>
            <a:r>
              <a:rPr lang="it-IT" sz="1050" dirty="0" err="1">
                <a:solidFill>
                  <a:schemeClr val="tx1"/>
                </a:solidFill>
              </a:rPr>
              <a:t>same</a:t>
            </a:r>
            <a:r>
              <a:rPr lang="it-IT" sz="1050" dirty="0">
                <a:solidFill>
                  <a:schemeClr val="tx1"/>
                </a:solidFill>
              </a:rPr>
              <a:t> signal of amplitude 2^32/200 (-46dB) every 2 seconds</a:t>
            </a: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8013F6FC-97CD-3508-0824-46C70F1093EE}"/>
              </a:ext>
            </a:extLst>
          </p:cNvPr>
          <p:cNvSpPr/>
          <p:nvPr/>
        </p:nvSpPr>
        <p:spPr>
          <a:xfrm>
            <a:off x="523633" y="6328132"/>
            <a:ext cx="2314003" cy="418138"/>
          </a:xfrm>
          <a:prstGeom prst="wedgeRoundRectCallout">
            <a:avLst>
              <a:gd name="adj1" fmla="val 98495"/>
              <a:gd name="adj2" fmla="val -10482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The </a:t>
            </a:r>
            <a:r>
              <a:rPr lang="it-IT" sz="1050" dirty="0" err="1">
                <a:solidFill>
                  <a:schemeClr val="tx1"/>
                </a:solidFill>
              </a:rPr>
              <a:t>decay</a:t>
            </a:r>
            <a:r>
              <a:rPr lang="it-IT" sz="1050" dirty="0">
                <a:solidFill>
                  <a:schemeClr val="tx1"/>
                </a:solidFill>
              </a:rPr>
              <a:t> time</a:t>
            </a:r>
          </a:p>
          <a:p>
            <a:pPr algn="ctr"/>
            <a:r>
              <a:rPr lang="it-IT" sz="1050" dirty="0">
                <a:solidFill>
                  <a:schemeClr val="tx1"/>
                </a:solidFill>
              </a:rPr>
              <a:t>For 50 </a:t>
            </a:r>
            <a:r>
              <a:rPr lang="it-IT" sz="1050" dirty="0" err="1">
                <a:solidFill>
                  <a:schemeClr val="tx1"/>
                </a:solidFill>
              </a:rPr>
              <a:t>msecs</a:t>
            </a:r>
            <a:r>
              <a:rPr lang="it-IT" sz="1050" dirty="0">
                <a:solidFill>
                  <a:schemeClr val="tx1"/>
                </a:solidFill>
              </a:rPr>
              <a:t> set </a:t>
            </a:r>
            <a:r>
              <a:rPr lang="it-IT" sz="1050" dirty="0" err="1">
                <a:solidFill>
                  <a:schemeClr val="tx1"/>
                </a:solidFill>
              </a:rPr>
              <a:t>Decay</a:t>
            </a:r>
            <a:r>
              <a:rPr lang="it-IT" sz="1050" dirty="0">
                <a:solidFill>
                  <a:schemeClr val="tx1"/>
                </a:solidFill>
              </a:rPr>
              <a:t> = -16  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BF1D1BC-A604-BE07-267D-7EDFE063FF19}"/>
              </a:ext>
            </a:extLst>
          </p:cNvPr>
          <p:cNvCxnSpPr/>
          <p:nvPr/>
        </p:nvCxnSpPr>
        <p:spPr>
          <a:xfrm>
            <a:off x="4168588" y="6654135"/>
            <a:ext cx="0" cy="184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F6EA26B-2A16-51D6-D705-7136193F25F8}"/>
              </a:ext>
            </a:extLst>
          </p:cNvPr>
          <p:cNvCxnSpPr/>
          <p:nvPr/>
        </p:nvCxnSpPr>
        <p:spPr>
          <a:xfrm>
            <a:off x="4267201" y="6654134"/>
            <a:ext cx="0" cy="184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metto: rettangolo con angoli arrotondati 15">
            <a:extLst>
              <a:ext uri="{FF2B5EF4-FFF2-40B4-BE49-F238E27FC236}">
                <a16:creationId xmlns:a16="http://schemas.microsoft.com/office/drawing/2014/main" id="{7A85F317-7EC7-5BDF-9523-81EB5401ABB2}"/>
              </a:ext>
            </a:extLst>
          </p:cNvPr>
          <p:cNvSpPr/>
          <p:nvPr/>
        </p:nvSpPr>
        <p:spPr>
          <a:xfrm>
            <a:off x="8690850" y="6426499"/>
            <a:ext cx="2314003" cy="339363"/>
          </a:xfrm>
          <a:prstGeom prst="wedgeRoundRectCallout">
            <a:avLst>
              <a:gd name="adj1" fmla="val -165492"/>
              <a:gd name="adj2" fmla="val -159479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The </a:t>
            </a:r>
            <a:r>
              <a:rPr lang="it-IT" sz="1050" dirty="0" err="1">
                <a:solidFill>
                  <a:schemeClr val="tx1"/>
                </a:solidFill>
              </a:rPr>
              <a:t>attack</a:t>
            </a:r>
            <a:r>
              <a:rPr lang="it-IT" sz="1050" dirty="0">
                <a:solidFill>
                  <a:schemeClr val="tx1"/>
                </a:solidFill>
              </a:rPr>
              <a:t> time</a:t>
            </a:r>
          </a:p>
          <a:p>
            <a:pPr algn="ctr"/>
            <a:r>
              <a:rPr lang="it-IT" sz="1050" dirty="0">
                <a:solidFill>
                  <a:schemeClr val="tx1"/>
                </a:solidFill>
              </a:rPr>
              <a:t>For 100 </a:t>
            </a:r>
            <a:r>
              <a:rPr lang="it-IT" sz="1050" dirty="0" err="1">
                <a:solidFill>
                  <a:schemeClr val="tx1"/>
                </a:solidFill>
              </a:rPr>
              <a:t>msecs</a:t>
            </a:r>
            <a:r>
              <a:rPr lang="it-IT" sz="1050" dirty="0">
                <a:solidFill>
                  <a:schemeClr val="tx1"/>
                </a:solidFill>
              </a:rPr>
              <a:t> set Attack = 8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F017DCB5-C3B6-0FB2-717B-C8EA6A10ACB2}"/>
              </a:ext>
            </a:extLst>
          </p:cNvPr>
          <p:cNvCxnSpPr>
            <a:cxnSpLocks/>
          </p:cNvCxnSpPr>
          <p:nvPr/>
        </p:nvCxnSpPr>
        <p:spPr>
          <a:xfrm>
            <a:off x="6017166" y="4930063"/>
            <a:ext cx="0" cy="1240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metto: rettangolo con angoli arrotondati 18">
            <a:extLst>
              <a:ext uri="{FF2B5EF4-FFF2-40B4-BE49-F238E27FC236}">
                <a16:creationId xmlns:a16="http://schemas.microsoft.com/office/drawing/2014/main" id="{4B7B2FD2-4F65-9660-84D5-BEC82D150FB5}"/>
              </a:ext>
            </a:extLst>
          </p:cNvPr>
          <p:cNvSpPr/>
          <p:nvPr/>
        </p:nvSpPr>
        <p:spPr>
          <a:xfrm>
            <a:off x="8690850" y="5969177"/>
            <a:ext cx="2314003" cy="339364"/>
          </a:xfrm>
          <a:prstGeom prst="wedgeRoundRectCallout">
            <a:avLst>
              <a:gd name="adj1" fmla="val -82345"/>
              <a:gd name="adj2" fmla="val -16930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The output is in blue</a:t>
            </a:r>
          </a:p>
        </p:txBody>
      </p:sp>
      <p:sp>
        <p:nvSpPr>
          <p:cNvPr id="20" name="Fumetto: rettangolo con angoli arrotondati 19">
            <a:extLst>
              <a:ext uri="{FF2B5EF4-FFF2-40B4-BE49-F238E27FC236}">
                <a16:creationId xmlns:a16="http://schemas.microsoft.com/office/drawing/2014/main" id="{22740033-5636-6963-B66F-8541DE6D4CAF}"/>
              </a:ext>
            </a:extLst>
          </p:cNvPr>
          <p:cNvSpPr/>
          <p:nvPr/>
        </p:nvSpPr>
        <p:spPr>
          <a:xfrm>
            <a:off x="8690849" y="4763471"/>
            <a:ext cx="2314003" cy="799129"/>
          </a:xfrm>
          <a:prstGeom prst="wedgeRoundRectCallout">
            <a:avLst>
              <a:gd name="adj1" fmla="val -88931"/>
              <a:gd name="adj2" fmla="val -67475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 err="1">
                <a:solidFill>
                  <a:schemeClr val="tx1"/>
                </a:solidFill>
              </a:rPr>
              <a:t>Before</a:t>
            </a:r>
            <a:r>
              <a:rPr lang="it-IT" sz="1050" dirty="0">
                <a:solidFill>
                  <a:schemeClr val="tx1"/>
                </a:solidFill>
              </a:rPr>
              <a:t> the </a:t>
            </a:r>
            <a:r>
              <a:rPr lang="it-IT" sz="1050" dirty="0" err="1">
                <a:solidFill>
                  <a:schemeClr val="tx1"/>
                </a:solidFill>
              </a:rPr>
              <a:t>attenuation</a:t>
            </a:r>
            <a:r>
              <a:rPr lang="it-IT" sz="1050" dirty="0">
                <a:solidFill>
                  <a:schemeClr val="tx1"/>
                </a:solidFill>
              </a:rPr>
              <a:t> </a:t>
            </a:r>
            <a:r>
              <a:rPr lang="it-IT" sz="1050" dirty="0" err="1">
                <a:solidFill>
                  <a:schemeClr val="tx1"/>
                </a:solidFill>
              </a:rPr>
              <a:t>could</a:t>
            </a:r>
            <a:r>
              <a:rPr lang="it-IT" sz="1050" dirty="0">
                <a:solidFill>
                  <a:schemeClr val="tx1"/>
                </a:solidFill>
              </a:rPr>
              <a:t> take place in </a:t>
            </a:r>
            <a:r>
              <a:rPr lang="it-IT" sz="1050" dirty="0" err="1">
                <a:solidFill>
                  <a:schemeClr val="tx1"/>
                </a:solidFill>
              </a:rPr>
              <a:t>Decay</a:t>
            </a:r>
            <a:r>
              <a:rPr lang="it-IT" sz="1050" dirty="0">
                <a:solidFill>
                  <a:schemeClr val="tx1"/>
                </a:solidFill>
              </a:rPr>
              <a:t> time, the output signal is </a:t>
            </a:r>
            <a:r>
              <a:rPr lang="it-IT" sz="1050" dirty="0" err="1">
                <a:solidFill>
                  <a:schemeClr val="tx1"/>
                </a:solidFill>
              </a:rPr>
              <a:t>clipped</a:t>
            </a:r>
            <a:r>
              <a:rPr lang="it-IT" sz="1050" dirty="0">
                <a:solidFill>
                  <a:schemeClr val="tx1"/>
                </a:solidFill>
              </a:rPr>
              <a:t> (</a:t>
            </a:r>
            <a:r>
              <a:rPr lang="it-IT" sz="1050" dirty="0" err="1">
                <a:solidFill>
                  <a:schemeClr val="tx1"/>
                </a:solidFill>
              </a:rPr>
              <a:t>distorted</a:t>
            </a:r>
            <a:r>
              <a:rPr lang="it-IT" sz="1050" dirty="0">
                <a:solidFill>
                  <a:schemeClr val="tx1"/>
                </a:solidFill>
              </a:rPr>
              <a:t>) by the </a:t>
            </a:r>
            <a:r>
              <a:rPr lang="it-IT" sz="1050" dirty="0" err="1">
                <a:solidFill>
                  <a:schemeClr val="tx1"/>
                </a:solidFill>
              </a:rPr>
              <a:t>two’s</a:t>
            </a:r>
            <a:r>
              <a:rPr lang="it-IT" sz="1050" dirty="0">
                <a:solidFill>
                  <a:schemeClr val="tx1"/>
                </a:solidFill>
              </a:rPr>
              <a:t> </a:t>
            </a:r>
            <a:r>
              <a:rPr lang="it-IT" sz="1050" dirty="0" err="1">
                <a:solidFill>
                  <a:schemeClr val="tx1"/>
                </a:solidFill>
              </a:rPr>
              <a:t>complement</a:t>
            </a:r>
            <a:r>
              <a:rPr lang="it-IT" sz="1050" dirty="0">
                <a:solidFill>
                  <a:schemeClr val="tx1"/>
                </a:solidFill>
              </a:rPr>
              <a:t> 32 bit overflow </a:t>
            </a:r>
          </a:p>
          <a:p>
            <a:pPr algn="ctr"/>
            <a:r>
              <a:rPr lang="it-IT" sz="1050" dirty="0">
                <a:solidFill>
                  <a:schemeClr val="tx1"/>
                </a:solidFill>
              </a:rPr>
              <a:t>(+ - 2.147.483.648)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63DFF77-9BC1-9DFC-9DCC-D6028AEC7EE1}"/>
              </a:ext>
            </a:extLst>
          </p:cNvPr>
          <p:cNvCxnSpPr>
            <a:cxnSpLocks/>
          </p:cNvCxnSpPr>
          <p:nvPr/>
        </p:nvCxnSpPr>
        <p:spPr>
          <a:xfrm>
            <a:off x="5866459" y="4930063"/>
            <a:ext cx="0" cy="1240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0B575AD-81CA-F95F-B0A1-CA40AC6B8A65}"/>
              </a:ext>
            </a:extLst>
          </p:cNvPr>
          <p:cNvCxnSpPr>
            <a:cxnSpLocks/>
          </p:cNvCxnSpPr>
          <p:nvPr/>
        </p:nvCxnSpPr>
        <p:spPr>
          <a:xfrm>
            <a:off x="3959766" y="4838967"/>
            <a:ext cx="0" cy="1240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233C7D3-C70D-7A62-D3ED-FF46E088A74B}"/>
              </a:ext>
            </a:extLst>
          </p:cNvPr>
          <p:cNvCxnSpPr>
            <a:cxnSpLocks/>
          </p:cNvCxnSpPr>
          <p:nvPr/>
        </p:nvCxnSpPr>
        <p:spPr>
          <a:xfrm>
            <a:off x="4029262" y="4858017"/>
            <a:ext cx="0" cy="1240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54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B58F569-49F7-5202-6EE6-C21151F12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62" y="1690688"/>
            <a:ext cx="7626667" cy="4486275"/>
          </a:xfrm>
        </p:spPr>
      </p:pic>
    </p:spTree>
    <p:extLst>
      <p:ext uri="{BB962C8B-B14F-4D97-AF65-F5344CB8AC3E}">
        <p14:creationId xmlns:p14="http://schemas.microsoft.com/office/powerpoint/2010/main" val="263940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5F5007-01B4-19BB-B6D2-DF4C5E8F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AD9226 output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D0FBA5-2C8B-41CE-8A0E-A97BEBAD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30" y="2290603"/>
            <a:ext cx="5573599" cy="33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22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398AC-F480-0354-B73A-3C018D0E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67"/>
            <a:ext cx="10515600" cy="1325563"/>
          </a:xfrm>
        </p:spPr>
        <p:txBody>
          <a:bodyPr/>
          <a:lstStyle/>
          <a:p>
            <a:r>
              <a:rPr lang="it-IT" dirty="0"/>
              <a:t>Block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3DE91F8-9B0D-30E6-211F-B17136B710E7}"/>
              </a:ext>
            </a:extLst>
          </p:cNvPr>
          <p:cNvSpPr/>
          <p:nvPr/>
        </p:nvSpPr>
        <p:spPr>
          <a:xfrm>
            <a:off x="152224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A/D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85AC00B-D03F-451D-5F61-A84C254B4A98}"/>
              </a:ext>
            </a:extLst>
          </p:cNvPr>
          <p:cNvSpPr/>
          <p:nvPr/>
        </p:nvSpPr>
        <p:spPr>
          <a:xfrm>
            <a:off x="313372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DDC</a:t>
            </a:r>
          </a:p>
          <a:p>
            <a:pPr algn="ctr"/>
            <a:r>
              <a:rPr lang="it-IT" dirty="0">
                <a:cs typeface="Calibri" panose="020F0502020204030204"/>
              </a:rPr>
              <a:t>Audio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C26C05-B26B-EF5B-17A2-8A9CCB8A32BC}"/>
              </a:ext>
            </a:extLst>
          </p:cNvPr>
          <p:cNvSpPr txBox="1"/>
          <p:nvPr/>
        </p:nvSpPr>
        <p:spPr>
          <a:xfrm>
            <a:off x="1667710" y="2281752"/>
            <a:ext cx="93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65MSps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55EF23B-CEF9-2E90-E128-A9C80EB9EFE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70009" y="3028950"/>
            <a:ext cx="463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8821CC5-4165-233E-2AF5-5FD0DDC27531}"/>
              </a:ext>
            </a:extLst>
          </p:cNvPr>
          <p:cNvCxnSpPr>
            <a:cxnSpLocks/>
          </p:cNvCxnSpPr>
          <p:nvPr/>
        </p:nvCxnSpPr>
        <p:spPr>
          <a:xfrm>
            <a:off x="838200" y="3028950"/>
            <a:ext cx="633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DDA00E-EB29-6381-C487-D52A4A1E3F37}"/>
              </a:ext>
            </a:extLst>
          </p:cNvPr>
          <p:cNvSpPr txBox="1"/>
          <p:nvPr/>
        </p:nvSpPr>
        <p:spPr>
          <a:xfrm>
            <a:off x="766181" y="180582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– 1v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34DB816-A774-9CA8-02B7-32F4D9D2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8" y="2557462"/>
            <a:ext cx="639313" cy="63931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D08B0B-0262-1A51-A135-A1C102BE80C2}"/>
              </a:ext>
            </a:extLst>
          </p:cNvPr>
          <p:cNvSpPr txBox="1"/>
          <p:nvPr/>
        </p:nvSpPr>
        <p:spPr>
          <a:xfrm>
            <a:off x="4966366" y="2281752"/>
            <a:ext cx="102303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dirty="0"/>
              <a:t>256 </a:t>
            </a:r>
            <a:r>
              <a:rPr lang="it-IT" dirty="0" err="1"/>
              <a:t>KSps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4937E4-D04C-6648-162F-846155BB35DD}"/>
              </a:ext>
            </a:extLst>
          </p:cNvPr>
          <p:cNvSpPr/>
          <p:nvPr/>
        </p:nvSpPr>
        <p:spPr>
          <a:xfrm>
            <a:off x="484822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DMA</a:t>
            </a:r>
            <a:endParaRPr lang="it-IT" dirty="0">
              <a:cs typeface="Calibri" panose="020F0502020204030204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093B39A-7379-C37F-EB72-C84A30B9A637}"/>
              </a:ext>
            </a:extLst>
          </p:cNvPr>
          <p:cNvSpPr/>
          <p:nvPr/>
        </p:nvSpPr>
        <p:spPr>
          <a:xfrm>
            <a:off x="3133725" y="1405689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DDC</a:t>
            </a:r>
          </a:p>
          <a:p>
            <a:pPr algn="ctr"/>
            <a:r>
              <a:rPr lang="it-IT" dirty="0" err="1">
                <a:cs typeface="Calibri" panose="020F0502020204030204"/>
              </a:rPr>
              <a:t>Waterfall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95B90A1-A7FB-AE83-34C5-16556A594996}"/>
              </a:ext>
            </a:extLst>
          </p:cNvPr>
          <p:cNvCxnSpPr>
            <a:cxnSpLocks/>
          </p:cNvCxnSpPr>
          <p:nvPr/>
        </p:nvCxnSpPr>
        <p:spPr>
          <a:xfrm>
            <a:off x="6097509" y="2975626"/>
            <a:ext cx="33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3FABAED-2A4C-CB04-3091-EF873C0EBB92}"/>
              </a:ext>
            </a:extLst>
          </p:cNvPr>
          <p:cNvCxnSpPr>
            <a:cxnSpLocks/>
          </p:cNvCxnSpPr>
          <p:nvPr/>
        </p:nvCxnSpPr>
        <p:spPr>
          <a:xfrm flipV="1">
            <a:off x="2790325" y="1735555"/>
            <a:ext cx="253164" cy="34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51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CA7E191-BB88-545A-0AF3-992A47F3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92" y="826190"/>
            <a:ext cx="7937946" cy="5719990"/>
          </a:xfrm>
          <a:prstGeom prst="rect">
            <a:avLst/>
          </a:prstGeom>
        </p:spPr>
      </p:pic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AF6C6232-2C09-26B5-6976-D2CE04ACD8C0}"/>
              </a:ext>
            </a:extLst>
          </p:cNvPr>
          <p:cNvSpPr/>
          <p:nvPr/>
        </p:nvSpPr>
        <p:spPr>
          <a:xfrm>
            <a:off x="589918" y="637956"/>
            <a:ext cx="1857375" cy="528637"/>
          </a:xfrm>
          <a:prstGeom prst="wedgeRoundRectCallout">
            <a:avLst>
              <a:gd name="adj1" fmla="val 149936"/>
              <a:gd name="adj2" fmla="val 1591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Shielded</a:t>
            </a:r>
            <a:r>
              <a:rPr lang="it-IT" dirty="0"/>
              <a:t> ADC</a:t>
            </a:r>
          </a:p>
        </p:txBody>
      </p:sp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264F695A-C92D-70B7-FC98-231008A06E76}"/>
              </a:ext>
            </a:extLst>
          </p:cNvPr>
          <p:cNvSpPr/>
          <p:nvPr/>
        </p:nvSpPr>
        <p:spPr>
          <a:xfrm>
            <a:off x="247018" y="2676306"/>
            <a:ext cx="2200275" cy="528637"/>
          </a:xfrm>
          <a:prstGeom prst="wedgeRoundRectCallout">
            <a:avLst>
              <a:gd name="adj1" fmla="val 98018"/>
              <a:gd name="adj2" fmla="val 294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Shielded</a:t>
            </a:r>
            <a:r>
              <a:rPr lang="it-IT" dirty="0"/>
              <a:t> power supply filter (TODO)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5A2E3E5D-EABE-0F7C-C55D-7D74E77D91CA}"/>
              </a:ext>
            </a:extLst>
          </p:cNvPr>
          <p:cNvSpPr/>
          <p:nvPr/>
        </p:nvSpPr>
        <p:spPr>
          <a:xfrm>
            <a:off x="247017" y="4231262"/>
            <a:ext cx="2200275" cy="966788"/>
          </a:xfrm>
          <a:prstGeom prst="wedgeRoundRectCallout">
            <a:avLst>
              <a:gd name="adj1" fmla="val 166200"/>
              <a:gd name="adj2" fmla="val 4242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USB &lt;-&gt; JTAG</a:t>
            </a:r>
          </a:p>
          <a:p>
            <a:pPr algn="ctr"/>
            <a:r>
              <a:rPr lang="it-IT" dirty="0"/>
              <a:t>&amp;</a:t>
            </a:r>
          </a:p>
          <a:p>
            <a:pPr algn="ctr"/>
            <a:r>
              <a:rPr lang="it-IT" dirty="0"/>
              <a:t>USB &lt;-&gt; UART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9608A83A-9D74-F00C-9E5C-5D8A75EB742F}"/>
              </a:ext>
            </a:extLst>
          </p:cNvPr>
          <p:cNvSpPr/>
          <p:nvPr/>
        </p:nvSpPr>
        <p:spPr>
          <a:xfrm>
            <a:off x="4895851" y="100012"/>
            <a:ext cx="2790826" cy="590111"/>
          </a:xfrm>
          <a:prstGeom prst="wedgeRoundRectCallout">
            <a:avLst>
              <a:gd name="adj1" fmla="val -20819"/>
              <a:gd name="adj2" fmla="val 24536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16 </a:t>
            </a:r>
            <a:r>
              <a:rPr lang="it-IT" dirty="0" err="1"/>
              <a:t>wires</a:t>
            </a:r>
            <a:r>
              <a:rPr lang="it-IT" dirty="0"/>
              <a:t> ADC &lt;-&gt; FPGA (PL)</a:t>
            </a:r>
          </a:p>
        </p:txBody>
      </p:sp>
      <p:sp>
        <p:nvSpPr>
          <p:cNvPr id="11" name="Fumetto: rettangolo con angoli arrotondati 10">
            <a:extLst>
              <a:ext uri="{FF2B5EF4-FFF2-40B4-BE49-F238E27FC236}">
                <a16:creationId xmlns:a16="http://schemas.microsoft.com/office/drawing/2014/main" id="{2EE04DC5-9F68-11D9-83B9-7C02F41560AD}"/>
              </a:ext>
            </a:extLst>
          </p:cNvPr>
          <p:cNvSpPr/>
          <p:nvPr/>
        </p:nvSpPr>
        <p:spPr>
          <a:xfrm>
            <a:off x="7771171" y="100013"/>
            <a:ext cx="2766467" cy="590111"/>
          </a:xfrm>
          <a:prstGeom prst="wedgeRoundRectCallout">
            <a:avLst>
              <a:gd name="adj1" fmla="val -32705"/>
              <a:gd name="adj2" fmla="val 2524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EBAZ4205 board with Zynq-7000 (PS+PL) </a:t>
            </a: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14013B56-2D71-242B-8457-E25ED26E4344}"/>
              </a:ext>
            </a:extLst>
          </p:cNvPr>
          <p:cNvSpPr/>
          <p:nvPr/>
        </p:nvSpPr>
        <p:spPr>
          <a:xfrm>
            <a:off x="10992483" y="2450030"/>
            <a:ext cx="1080455" cy="452552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UART</a:t>
            </a:r>
          </a:p>
        </p:txBody>
      </p:sp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9833D350-C2B6-4D42-30D1-85738E529129}"/>
              </a:ext>
            </a:extLst>
          </p:cNvPr>
          <p:cNvSpPr/>
          <p:nvPr/>
        </p:nvSpPr>
        <p:spPr>
          <a:xfrm>
            <a:off x="10992482" y="3955419"/>
            <a:ext cx="1080455" cy="452552"/>
          </a:xfrm>
          <a:prstGeom prst="wedgeRoundRectCallout">
            <a:avLst>
              <a:gd name="adj1" fmla="val -255259"/>
              <a:gd name="adj2" fmla="val -314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JTAG</a:t>
            </a:r>
          </a:p>
        </p:txBody>
      </p:sp>
      <p:sp>
        <p:nvSpPr>
          <p:cNvPr id="14" name="Fumetto: rettangolo con angoli arrotondati 13">
            <a:extLst>
              <a:ext uri="{FF2B5EF4-FFF2-40B4-BE49-F238E27FC236}">
                <a16:creationId xmlns:a16="http://schemas.microsoft.com/office/drawing/2014/main" id="{F3214B42-F9DD-869F-BEDB-44A75C4D8B92}"/>
              </a:ext>
            </a:extLst>
          </p:cNvPr>
          <p:cNvSpPr/>
          <p:nvPr/>
        </p:nvSpPr>
        <p:spPr>
          <a:xfrm>
            <a:off x="10992482" y="1697336"/>
            <a:ext cx="1080456" cy="452552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366358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E2BE8C-B5CD-62D1-CA6E-1573270C38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79FED68-01CA-F7AC-31C0-1D5BBE7B3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D8B2D3-FB9A-8D9C-8B05-CB1F4EAA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8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AD466E6B-EE9A-2B4E-8D05-94C834B1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4838108" y="117446"/>
            <a:ext cx="4322670" cy="3197654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2AC2ED8-0D3A-4F35-D9B0-DF54534C8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532" y="4209925"/>
            <a:ext cx="5724088" cy="232195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CF118D2-73DC-381B-10A4-3ADC635F6F07}"/>
              </a:ext>
            </a:extLst>
          </p:cNvPr>
          <p:cNvSpPr/>
          <p:nvPr/>
        </p:nvSpPr>
        <p:spPr>
          <a:xfrm>
            <a:off x="4273169" y="3841640"/>
            <a:ext cx="6107185" cy="2923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7CBEED-5966-32A8-7F17-80DBF4A38571}"/>
              </a:ext>
            </a:extLst>
          </p:cNvPr>
          <p:cNvSpPr txBox="1"/>
          <p:nvPr/>
        </p:nvSpPr>
        <p:spPr>
          <a:xfrm>
            <a:off x="4182987" y="325735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PC I7 10750</a:t>
            </a:r>
          </a:p>
          <a:p>
            <a:r>
              <a:rPr lang="it-IT" dirty="0"/>
              <a:t>16 GB RAM – 2 TB SSD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961713-6542-639E-DD64-28D406EF37CE}"/>
              </a:ext>
            </a:extLst>
          </p:cNvPr>
          <p:cNvSpPr txBox="1"/>
          <p:nvPr/>
        </p:nvSpPr>
        <p:spPr>
          <a:xfrm>
            <a:off x="4250798" y="3843769"/>
            <a:ext cx="1509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Windows 10 or 11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59C0E23-68EB-43F8-6A32-9118F3806B7E}"/>
              </a:ext>
            </a:extLst>
          </p:cNvPr>
          <p:cNvSpPr/>
          <p:nvPr/>
        </p:nvSpPr>
        <p:spPr>
          <a:xfrm>
            <a:off x="3724712" y="1635853"/>
            <a:ext cx="1015068" cy="671120"/>
          </a:xfrm>
          <a:prstGeom prst="rightArrow">
            <a:avLst>
              <a:gd name="adj1" fmla="val 82911"/>
              <a:gd name="adj2" fmla="val 1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12V 500mA</a:t>
            </a:r>
          </a:p>
        </p:txBody>
      </p:sp>
      <p:sp>
        <p:nvSpPr>
          <p:cNvPr id="13" name="Freccia bidirezionale orizzontale 12">
            <a:extLst>
              <a:ext uri="{FF2B5EF4-FFF2-40B4-BE49-F238E27FC236}">
                <a16:creationId xmlns:a16="http://schemas.microsoft.com/office/drawing/2014/main" id="{9ABB7FF9-D4F3-AC3F-0172-D5E418230DEF}"/>
              </a:ext>
            </a:extLst>
          </p:cNvPr>
          <p:cNvSpPr/>
          <p:nvPr/>
        </p:nvSpPr>
        <p:spPr>
          <a:xfrm>
            <a:off x="3724712" y="345395"/>
            <a:ext cx="1308683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Test points</a:t>
            </a:r>
          </a:p>
        </p:txBody>
      </p:sp>
      <p:sp>
        <p:nvSpPr>
          <p:cNvPr id="14" name="Freccia bidirezionale orizzontale 13">
            <a:extLst>
              <a:ext uri="{FF2B5EF4-FFF2-40B4-BE49-F238E27FC236}">
                <a16:creationId xmlns:a16="http://schemas.microsoft.com/office/drawing/2014/main" id="{D1DC0976-06E1-BF99-E9CC-02D90C9BA669}"/>
              </a:ext>
            </a:extLst>
          </p:cNvPr>
          <p:cNvSpPr/>
          <p:nvPr/>
        </p:nvSpPr>
        <p:spPr>
          <a:xfrm>
            <a:off x="8965490" y="214015"/>
            <a:ext cx="1577131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Ethernet</a:t>
            </a:r>
          </a:p>
          <a:p>
            <a:pPr algn="ctr"/>
            <a:r>
              <a:rPr lang="it-IT" sz="1400" dirty="0"/>
              <a:t>100 </a:t>
            </a:r>
            <a:r>
              <a:rPr lang="it-IT" sz="1400" dirty="0" err="1"/>
              <a:t>Mbits</a:t>
            </a:r>
            <a:r>
              <a:rPr lang="it-IT" sz="1400" dirty="0"/>
              <a:t>/sec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5CBA0F3-2397-326C-4D00-22B4064E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622" y="192530"/>
            <a:ext cx="1308683" cy="717773"/>
          </a:xfrm>
          <a:prstGeom prst="rect">
            <a:avLst/>
          </a:prstGeom>
        </p:spPr>
      </p:pic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F0C27124-5A70-102C-69CC-F32C05ED3375}"/>
              </a:ext>
            </a:extLst>
          </p:cNvPr>
          <p:cNvSpPr/>
          <p:nvPr/>
        </p:nvSpPr>
        <p:spPr>
          <a:xfrm rot="18578910">
            <a:off x="9063134" y="2651540"/>
            <a:ext cx="1577131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Ethernet</a:t>
            </a:r>
          </a:p>
          <a:p>
            <a:pPr algn="ctr"/>
            <a:r>
              <a:rPr lang="it-IT" sz="1400" dirty="0"/>
              <a:t>100 </a:t>
            </a:r>
            <a:r>
              <a:rPr lang="it-IT" sz="1400" dirty="0" err="1"/>
              <a:t>Mbits</a:t>
            </a:r>
            <a:r>
              <a:rPr lang="it-IT" sz="1400" dirty="0"/>
              <a:t>/sec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B6C5BFA-2769-0AEC-63DB-EF205FA995AB}"/>
              </a:ext>
            </a:extLst>
          </p:cNvPr>
          <p:cNvSpPr txBox="1"/>
          <p:nvPr/>
        </p:nvSpPr>
        <p:spPr>
          <a:xfrm>
            <a:off x="10613237" y="906621"/>
            <a:ext cx="144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100/1000 </a:t>
            </a:r>
            <a:r>
              <a:rPr lang="it-IT" sz="1200" dirty="0" err="1"/>
              <a:t>Mbits</a:t>
            </a:r>
            <a:r>
              <a:rPr lang="it-IT" sz="1200" dirty="0"/>
              <a:t>/sec</a:t>
            </a:r>
          </a:p>
          <a:p>
            <a:r>
              <a:rPr lang="it-IT" sz="1200" dirty="0"/>
              <a:t>(option: Internet)</a:t>
            </a:r>
          </a:p>
        </p:txBody>
      </p:sp>
      <p:sp>
        <p:nvSpPr>
          <p:cNvPr id="21" name="Freccia bidirezionale orizzontale 20">
            <a:extLst>
              <a:ext uri="{FF2B5EF4-FFF2-40B4-BE49-F238E27FC236}">
                <a16:creationId xmlns:a16="http://schemas.microsoft.com/office/drawing/2014/main" id="{52B58255-D879-62D6-71A6-A9E0096F43A7}"/>
              </a:ext>
            </a:extLst>
          </p:cNvPr>
          <p:cNvSpPr/>
          <p:nvPr/>
        </p:nvSpPr>
        <p:spPr>
          <a:xfrm rot="16200000">
            <a:off x="6794932" y="3262899"/>
            <a:ext cx="854646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USB</a:t>
            </a:r>
          </a:p>
        </p:txBody>
      </p:sp>
      <p:sp>
        <p:nvSpPr>
          <p:cNvPr id="22" name="Fumetto: rettangolo con angoli arrotondati 21">
            <a:extLst>
              <a:ext uri="{FF2B5EF4-FFF2-40B4-BE49-F238E27FC236}">
                <a16:creationId xmlns:a16="http://schemas.microsoft.com/office/drawing/2014/main" id="{855E5D6A-3A34-8D5A-813B-7685AA537E04}"/>
              </a:ext>
            </a:extLst>
          </p:cNvPr>
          <p:cNvSpPr/>
          <p:nvPr/>
        </p:nvSpPr>
        <p:spPr>
          <a:xfrm>
            <a:off x="2815582" y="4217828"/>
            <a:ext cx="1367405" cy="638050"/>
          </a:xfrm>
          <a:prstGeom prst="wedgeRoundRectCallout">
            <a:avLst>
              <a:gd name="adj1" fmla="val 72828"/>
              <a:gd name="adj2" fmla="val 3883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VIVADO 2021.2 for Windows</a:t>
            </a:r>
          </a:p>
        </p:txBody>
      </p:sp>
      <p:sp>
        <p:nvSpPr>
          <p:cNvPr id="23" name="Fumetto: rettangolo con angoli arrotondati 22">
            <a:extLst>
              <a:ext uri="{FF2B5EF4-FFF2-40B4-BE49-F238E27FC236}">
                <a16:creationId xmlns:a16="http://schemas.microsoft.com/office/drawing/2014/main" id="{D623E20C-99A1-C0F0-503C-7FFCF5A00278}"/>
              </a:ext>
            </a:extLst>
          </p:cNvPr>
          <p:cNvSpPr/>
          <p:nvPr/>
        </p:nvSpPr>
        <p:spPr>
          <a:xfrm>
            <a:off x="10560717" y="4151546"/>
            <a:ext cx="1367405" cy="461665"/>
          </a:xfrm>
          <a:prstGeom prst="wedgeRoundRectCallout">
            <a:avLst>
              <a:gd name="adj1" fmla="val -91589"/>
              <a:gd name="adj2" fmla="val -1480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ORACLE VM </a:t>
            </a:r>
            <a:r>
              <a:rPr lang="it-IT" sz="1200" dirty="0" err="1"/>
              <a:t>VirtualBox</a:t>
            </a:r>
            <a:r>
              <a:rPr lang="it-IT" sz="1200" dirty="0"/>
              <a:t> 6.1.38</a:t>
            </a:r>
          </a:p>
        </p:txBody>
      </p:sp>
      <p:sp>
        <p:nvSpPr>
          <p:cNvPr id="24" name="Fumetto: rettangolo con angoli arrotondati 23">
            <a:extLst>
              <a:ext uri="{FF2B5EF4-FFF2-40B4-BE49-F238E27FC236}">
                <a16:creationId xmlns:a16="http://schemas.microsoft.com/office/drawing/2014/main" id="{6774C662-A270-C8E4-2ADF-AF1ECA66F0ED}"/>
              </a:ext>
            </a:extLst>
          </p:cNvPr>
          <p:cNvSpPr/>
          <p:nvPr/>
        </p:nvSpPr>
        <p:spPr>
          <a:xfrm>
            <a:off x="10560716" y="4647949"/>
            <a:ext cx="1367405" cy="461665"/>
          </a:xfrm>
          <a:prstGeom prst="wedgeRoundRectCallout">
            <a:avLst>
              <a:gd name="adj1" fmla="val -114902"/>
              <a:gd name="adj2" fmla="val -9475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UBUNTU 20.04.1</a:t>
            </a:r>
          </a:p>
        </p:txBody>
      </p:sp>
      <p:sp>
        <p:nvSpPr>
          <p:cNvPr id="25" name="Fumetto: rettangolo con angoli arrotondati 24">
            <a:extLst>
              <a:ext uri="{FF2B5EF4-FFF2-40B4-BE49-F238E27FC236}">
                <a16:creationId xmlns:a16="http://schemas.microsoft.com/office/drawing/2014/main" id="{ADAA160C-73AA-015F-133D-EEED4F58BD8C}"/>
              </a:ext>
            </a:extLst>
          </p:cNvPr>
          <p:cNvSpPr/>
          <p:nvPr/>
        </p:nvSpPr>
        <p:spPr>
          <a:xfrm>
            <a:off x="10560715" y="5213239"/>
            <a:ext cx="1367405" cy="461665"/>
          </a:xfrm>
          <a:prstGeom prst="wedgeRoundRectCallout">
            <a:avLst>
              <a:gd name="adj1" fmla="val -122877"/>
              <a:gd name="adj2" fmla="val -6931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PetaLinux</a:t>
            </a:r>
            <a:r>
              <a:rPr lang="it-IT" sz="1200" dirty="0"/>
              <a:t> Tools 2021.2</a:t>
            </a:r>
          </a:p>
        </p:txBody>
      </p:sp>
      <p:sp>
        <p:nvSpPr>
          <p:cNvPr id="26" name="Fumetto: rettangolo con angoli arrotondati 25">
            <a:extLst>
              <a:ext uri="{FF2B5EF4-FFF2-40B4-BE49-F238E27FC236}">
                <a16:creationId xmlns:a16="http://schemas.microsoft.com/office/drawing/2014/main" id="{7FEBFA94-842D-3E1D-3E48-0635141E0B34}"/>
              </a:ext>
            </a:extLst>
          </p:cNvPr>
          <p:cNvSpPr/>
          <p:nvPr/>
        </p:nvSpPr>
        <p:spPr>
          <a:xfrm>
            <a:off x="3597708" y="2662677"/>
            <a:ext cx="1367405" cy="461665"/>
          </a:xfrm>
          <a:prstGeom prst="wedgeRoundRectCallout">
            <a:avLst>
              <a:gd name="adj1" fmla="val 191847"/>
              <a:gd name="adj2" fmla="val -8385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USB to </a:t>
            </a:r>
          </a:p>
          <a:p>
            <a:pPr algn="ctr"/>
            <a:r>
              <a:rPr lang="it-IT" sz="1200" dirty="0"/>
              <a:t>UART + JTAG</a:t>
            </a:r>
          </a:p>
        </p:txBody>
      </p:sp>
      <p:sp>
        <p:nvSpPr>
          <p:cNvPr id="27" name="Fumetto: rettangolo con angoli arrotondati 26">
            <a:extLst>
              <a:ext uri="{FF2B5EF4-FFF2-40B4-BE49-F238E27FC236}">
                <a16:creationId xmlns:a16="http://schemas.microsoft.com/office/drawing/2014/main" id="{1B97D765-2C03-801E-6AAB-2BF25FAA92CB}"/>
              </a:ext>
            </a:extLst>
          </p:cNvPr>
          <p:cNvSpPr/>
          <p:nvPr/>
        </p:nvSpPr>
        <p:spPr>
          <a:xfrm>
            <a:off x="9259106" y="972110"/>
            <a:ext cx="811879" cy="236378"/>
          </a:xfrm>
          <a:prstGeom prst="wedgeRoundRectCallout">
            <a:avLst>
              <a:gd name="adj1" fmla="val -170764"/>
              <a:gd name="adj2" fmla="val -303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UART</a:t>
            </a:r>
          </a:p>
        </p:txBody>
      </p:sp>
      <p:sp>
        <p:nvSpPr>
          <p:cNvPr id="28" name="Fumetto: rettangolo con angoli arrotondati 27">
            <a:extLst>
              <a:ext uri="{FF2B5EF4-FFF2-40B4-BE49-F238E27FC236}">
                <a16:creationId xmlns:a16="http://schemas.microsoft.com/office/drawing/2014/main" id="{5F36AED6-77E7-3474-06FE-5824DBE906A0}"/>
              </a:ext>
            </a:extLst>
          </p:cNvPr>
          <p:cNvSpPr/>
          <p:nvPr/>
        </p:nvSpPr>
        <p:spPr>
          <a:xfrm>
            <a:off x="9259106" y="1447595"/>
            <a:ext cx="811879" cy="236378"/>
          </a:xfrm>
          <a:prstGeom prst="wedgeRoundRectCallout">
            <a:avLst>
              <a:gd name="adj1" fmla="val -195563"/>
              <a:gd name="adj2" fmla="val -410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JTAG</a:t>
            </a:r>
          </a:p>
        </p:txBody>
      </p:sp>
      <p:sp>
        <p:nvSpPr>
          <p:cNvPr id="29" name="Fumetto: rettangolo con angoli arrotondati 28">
            <a:extLst>
              <a:ext uri="{FF2B5EF4-FFF2-40B4-BE49-F238E27FC236}">
                <a16:creationId xmlns:a16="http://schemas.microsoft.com/office/drawing/2014/main" id="{72AAAC6F-9FFF-D6B8-17E2-6397C6334EFF}"/>
              </a:ext>
            </a:extLst>
          </p:cNvPr>
          <p:cNvSpPr/>
          <p:nvPr/>
        </p:nvSpPr>
        <p:spPr>
          <a:xfrm>
            <a:off x="9259105" y="1213029"/>
            <a:ext cx="811879" cy="236378"/>
          </a:xfrm>
          <a:prstGeom prst="wedgeRoundRectCallout">
            <a:avLst>
              <a:gd name="adj1" fmla="val -143899"/>
              <a:gd name="adj2" fmla="val -197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32GB SD</a:t>
            </a:r>
          </a:p>
        </p:txBody>
      </p:sp>
    </p:spTree>
    <p:extLst>
      <p:ext uri="{BB962C8B-B14F-4D97-AF65-F5344CB8AC3E}">
        <p14:creationId xmlns:p14="http://schemas.microsoft.com/office/powerpoint/2010/main" val="324449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aborazione 3">
            <a:extLst>
              <a:ext uri="{FF2B5EF4-FFF2-40B4-BE49-F238E27FC236}">
                <a16:creationId xmlns:a16="http://schemas.microsoft.com/office/drawing/2014/main" id="{EF0822E2-F6F1-B458-69D2-D1D2D02AA9FC}"/>
              </a:ext>
            </a:extLst>
          </p:cNvPr>
          <p:cNvSpPr/>
          <p:nvPr/>
        </p:nvSpPr>
        <p:spPr>
          <a:xfrm>
            <a:off x="406508" y="1203138"/>
            <a:ext cx="645951" cy="4697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Start</a:t>
            </a:r>
          </a:p>
        </p:txBody>
      </p:sp>
      <p:sp>
        <p:nvSpPr>
          <p:cNvPr id="5" name="Decisione 4">
            <a:extLst>
              <a:ext uri="{FF2B5EF4-FFF2-40B4-BE49-F238E27FC236}">
                <a16:creationId xmlns:a16="http://schemas.microsoft.com/office/drawing/2014/main" id="{D8519875-D2BA-628D-3384-8B97FF28CFD1}"/>
              </a:ext>
            </a:extLst>
          </p:cNvPr>
          <p:cNvSpPr/>
          <p:nvPr/>
        </p:nvSpPr>
        <p:spPr>
          <a:xfrm>
            <a:off x="6602270" y="3095764"/>
            <a:ext cx="974443" cy="85567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sz="1200" dirty="0"/>
              <a:t>  </a:t>
            </a:r>
          </a:p>
          <a:p>
            <a:pPr algn="ctr"/>
            <a:r>
              <a:rPr lang="it-IT" sz="1200" dirty="0"/>
              <a:t>           Y</a:t>
            </a:r>
          </a:p>
          <a:p>
            <a:pPr algn="ctr"/>
            <a:r>
              <a:rPr lang="it-IT" sz="1200" dirty="0"/>
              <a:t>N</a:t>
            </a:r>
          </a:p>
        </p:txBody>
      </p:sp>
      <p:sp>
        <p:nvSpPr>
          <p:cNvPr id="10" name="Elaborazione 9">
            <a:extLst>
              <a:ext uri="{FF2B5EF4-FFF2-40B4-BE49-F238E27FC236}">
                <a16:creationId xmlns:a16="http://schemas.microsoft.com/office/drawing/2014/main" id="{0096A30C-47D8-1111-6A4E-9D4E063036BA}"/>
              </a:ext>
            </a:extLst>
          </p:cNvPr>
          <p:cNvSpPr/>
          <p:nvPr/>
        </p:nvSpPr>
        <p:spPr>
          <a:xfrm>
            <a:off x="1354462" y="943079"/>
            <a:ext cx="2080477" cy="98990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Vivado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 a </a:t>
            </a:r>
            <a:r>
              <a:rPr lang="it-IT" sz="1200" dirty="0" err="1"/>
              <a:t>basic</a:t>
            </a:r>
            <a:r>
              <a:rPr lang="it-IT" sz="1200" dirty="0"/>
              <a:t> </a:t>
            </a:r>
            <a:r>
              <a:rPr lang="it-IT" sz="1200" dirty="0" err="1"/>
              <a:t>block</a:t>
            </a:r>
            <a:r>
              <a:rPr lang="it-IT" sz="1200" dirty="0"/>
              <a:t>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Generate bitstream (.bit)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Export hardware (.</a:t>
            </a:r>
            <a:r>
              <a:rPr lang="it-IT" sz="1200" dirty="0" err="1"/>
              <a:t>xsa</a:t>
            </a:r>
            <a:r>
              <a:rPr lang="it-IT" sz="1200" dirty="0"/>
              <a:t>)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51552E9-5F4E-2542-0826-AFA2037252D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052459" y="1438030"/>
            <a:ext cx="30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aborazione 13">
            <a:extLst>
              <a:ext uri="{FF2B5EF4-FFF2-40B4-BE49-F238E27FC236}">
                <a16:creationId xmlns:a16="http://schemas.microsoft.com/office/drawing/2014/main" id="{A4152C49-1E2C-970E-C410-DFD3905590EB}"/>
              </a:ext>
            </a:extLst>
          </p:cNvPr>
          <p:cNvSpPr/>
          <p:nvPr/>
        </p:nvSpPr>
        <p:spPr>
          <a:xfrm>
            <a:off x="3619482" y="683017"/>
            <a:ext cx="2080477" cy="151002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PetaLinux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 a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Configure</a:t>
            </a:r>
            <a:r>
              <a:rPr lang="it-IT" sz="1200" dirty="0"/>
              <a:t> it with the «</a:t>
            </a:r>
            <a:r>
              <a:rPr lang="it-IT" sz="1200" dirty="0" err="1"/>
              <a:t>Exported</a:t>
            </a:r>
            <a:r>
              <a:rPr lang="it-IT" sz="1200" dirty="0"/>
              <a:t> Hardware» (.</a:t>
            </a:r>
            <a:r>
              <a:rPr lang="it-IT" sz="1200" dirty="0" err="1"/>
              <a:t>xsa</a:t>
            </a:r>
            <a:r>
              <a:rPr lang="it-IT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Build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Package (.</a:t>
            </a:r>
            <a:r>
              <a:rPr lang="it-IT" sz="1200" dirty="0" err="1"/>
              <a:t>wic</a:t>
            </a:r>
            <a:r>
              <a:rPr lang="it-IT" sz="1200" dirty="0"/>
              <a:t>)</a:t>
            </a:r>
          </a:p>
        </p:txBody>
      </p:sp>
      <p:sp>
        <p:nvSpPr>
          <p:cNvPr id="15" name="Elaborazione 14">
            <a:extLst>
              <a:ext uri="{FF2B5EF4-FFF2-40B4-BE49-F238E27FC236}">
                <a16:creationId xmlns:a16="http://schemas.microsoft.com/office/drawing/2014/main" id="{2F1A191D-3FF5-D9BC-7184-6CE112F036B0}"/>
              </a:ext>
            </a:extLst>
          </p:cNvPr>
          <p:cNvSpPr/>
          <p:nvPr/>
        </p:nvSpPr>
        <p:spPr>
          <a:xfrm>
            <a:off x="6001962" y="1058424"/>
            <a:ext cx="1895917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BalenaEtcher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Flash the .</a:t>
            </a:r>
            <a:r>
              <a:rPr lang="it-IT" sz="1200" dirty="0" err="1"/>
              <a:t>wic</a:t>
            </a:r>
            <a:r>
              <a:rPr lang="it-IT" sz="1200" dirty="0"/>
              <a:t> package to a MicroSD (32GB)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C8098C9-898E-38E0-6C66-6310DBEB7394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434939" y="1438028"/>
            <a:ext cx="18454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DEFAAF3-DDF7-78E2-01B2-3C51ADEE6AC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99959" y="1438028"/>
            <a:ext cx="30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aborazione 26">
            <a:extLst>
              <a:ext uri="{FF2B5EF4-FFF2-40B4-BE49-F238E27FC236}">
                <a16:creationId xmlns:a16="http://schemas.microsoft.com/office/drawing/2014/main" id="{C8B42BBC-5E93-4367-F125-5A05BF64D4E3}"/>
              </a:ext>
            </a:extLst>
          </p:cNvPr>
          <p:cNvSpPr/>
          <p:nvPr/>
        </p:nvSpPr>
        <p:spPr>
          <a:xfrm>
            <a:off x="8153747" y="1058424"/>
            <a:ext cx="2218881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On EBAZ4205: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Boot from MicroSD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Ethernet is working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F5D6D12-A7E3-8023-9159-C772BF40B61A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7897879" y="1438028"/>
            <a:ext cx="255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aborazione 30">
            <a:extLst>
              <a:ext uri="{FF2B5EF4-FFF2-40B4-BE49-F238E27FC236}">
                <a16:creationId xmlns:a16="http://schemas.microsoft.com/office/drawing/2014/main" id="{4086F521-6632-15C7-CF81-292FC097D8A3}"/>
              </a:ext>
            </a:extLst>
          </p:cNvPr>
          <p:cNvSpPr/>
          <p:nvPr/>
        </p:nvSpPr>
        <p:spPr>
          <a:xfrm>
            <a:off x="1561884" y="2920272"/>
            <a:ext cx="2342725" cy="12275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Vivado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Modify</a:t>
            </a:r>
            <a:r>
              <a:rPr lang="it-IT" sz="1200" dirty="0"/>
              <a:t> the </a:t>
            </a:r>
            <a:r>
              <a:rPr lang="it-IT" sz="1200" dirty="0" err="1"/>
              <a:t>block</a:t>
            </a:r>
            <a:r>
              <a:rPr lang="it-IT" sz="1200" dirty="0"/>
              <a:t>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Generate bitstream (.bit)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Convert</a:t>
            </a:r>
            <a:r>
              <a:rPr lang="it-IT" sz="1200" dirty="0"/>
              <a:t> .bit to .bin with </a:t>
            </a:r>
            <a:r>
              <a:rPr lang="it-IT" sz="1200" dirty="0" err="1"/>
              <a:t>bootgen</a:t>
            </a:r>
            <a:endParaRPr lang="it-IT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Send</a:t>
            </a:r>
            <a:r>
              <a:rPr lang="it-IT" sz="1200" dirty="0"/>
              <a:t> .bin to EBAZ4205 via JTAG</a:t>
            </a:r>
          </a:p>
        </p:txBody>
      </p:sp>
      <p:sp>
        <p:nvSpPr>
          <p:cNvPr id="40" name="Elaborazione 39">
            <a:extLst>
              <a:ext uri="{FF2B5EF4-FFF2-40B4-BE49-F238E27FC236}">
                <a16:creationId xmlns:a16="http://schemas.microsoft.com/office/drawing/2014/main" id="{0A7A2852-8623-ED33-D5AC-7A5340B0874D}"/>
              </a:ext>
            </a:extLst>
          </p:cNvPr>
          <p:cNvSpPr/>
          <p:nvPr/>
        </p:nvSpPr>
        <p:spPr>
          <a:xfrm>
            <a:off x="4182750" y="3144000"/>
            <a:ext cx="2147828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On EBAZ4205: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the new </a:t>
            </a:r>
            <a:r>
              <a:rPr lang="it-IT" sz="1200" dirty="0" err="1"/>
              <a:t>block</a:t>
            </a:r>
            <a:r>
              <a:rPr lang="it-IT" sz="1200" dirty="0"/>
              <a:t> design  is working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expected</a:t>
            </a:r>
            <a:endParaRPr lang="it-IT" sz="1200" dirty="0"/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0456AAA4-98C3-C307-8079-709DB3B7BD0A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3904609" y="3523604"/>
            <a:ext cx="278141" cy="1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3EA2987E-603A-0901-00B7-E3B02E37E25D}"/>
              </a:ext>
            </a:extLst>
          </p:cNvPr>
          <p:cNvCxnSpPr>
            <a:cxnSpLocks/>
            <a:stCxn id="40" idx="3"/>
            <a:endCxn id="5" idx="1"/>
          </p:cNvCxnSpPr>
          <p:nvPr/>
        </p:nvCxnSpPr>
        <p:spPr>
          <a:xfrm flipV="1">
            <a:off x="6330578" y="3523603"/>
            <a:ext cx="2716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a gomito 52">
            <a:extLst>
              <a:ext uri="{FF2B5EF4-FFF2-40B4-BE49-F238E27FC236}">
                <a16:creationId xmlns:a16="http://schemas.microsoft.com/office/drawing/2014/main" id="{A0B177F5-6F16-A5BF-4328-054C5D446D83}"/>
              </a:ext>
            </a:extLst>
          </p:cNvPr>
          <p:cNvCxnSpPr>
            <a:stCxn id="5" idx="2"/>
            <a:endCxn id="31" idx="1"/>
          </p:cNvCxnSpPr>
          <p:nvPr/>
        </p:nvCxnSpPr>
        <p:spPr>
          <a:xfrm rot="5400000" flipH="1">
            <a:off x="4117001" y="978950"/>
            <a:ext cx="417374" cy="5527608"/>
          </a:xfrm>
          <a:prstGeom prst="bentConnector4">
            <a:avLst>
              <a:gd name="adj1" fmla="val -101832"/>
              <a:gd name="adj2" fmla="val 104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aborazione 64">
            <a:extLst>
              <a:ext uri="{FF2B5EF4-FFF2-40B4-BE49-F238E27FC236}">
                <a16:creationId xmlns:a16="http://schemas.microsoft.com/office/drawing/2014/main" id="{C04BA8F6-51D4-01BF-2A29-BA80788A21C1}"/>
              </a:ext>
            </a:extLst>
          </p:cNvPr>
          <p:cNvSpPr/>
          <p:nvPr/>
        </p:nvSpPr>
        <p:spPr>
          <a:xfrm>
            <a:off x="1528209" y="5231315"/>
            <a:ext cx="1811264" cy="12275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Vitis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Create/</a:t>
            </a:r>
            <a:r>
              <a:rPr lang="it-IT" sz="1200" dirty="0" err="1"/>
              <a:t>Modify</a:t>
            </a:r>
            <a:r>
              <a:rPr lang="it-IT" sz="1200" dirty="0"/>
              <a:t> an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it on EBAZ4205</a:t>
            </a:r>
          </a:p>
        </p:txBody>
      </p:sp>
      <p:sp>
        <p:nvSpPr>
          <p:cNvPr id="79" name="Decisione 78">
            <a:extLst>
              <a:ext uri="{FF2B5EF4-FFF2-40B4-BE49-F238E27FC236}">
                <a16:creationId xmlns:a16="http://schemas.microsoft.com/office/drawing/2014/main" id="{87E35F2B-C6F8-884A-5577-95E4DB37D160}"/>
              </a:ext>
            </a:extLst>
          </p:cNvPr>
          <p:cNvSpPr/>
          <p:nvPr/>
        </p:nvSpPr>
        <p:spPr>
          <a:xfrm>
            <a:off x="6570034" y="5417272"/>
            <a:ext cx="1006679" cy="85567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sz="1200" dirty="0"/>
              <a:t>    </a:t>
            </a:r>
          </a:p>
          <a:p>
            <a:pPr algn="ctr"/>
            <a:r>
              <a:rPr lang="it-IT" sz="1200" dirty="0"/>
              <a:t>            Y</a:t>
            </a:r>
          </a:p>
          <a:p>
            <a:pPr algn="ctr"/>
            <a:r>
              <a:rPr lang="it-IT" sz="1200" dirty="0"/>
              <a:t>N</a:t>
            </a:r>
          </a:p>
        </p:txBody>
      </p: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29BCD8BE-D712-CB8A-A63B-DB406BDF6A3F}"/>
              </a:ext>
            </a:extLst>
          </p:cNvPr>
          <p:cNvCxnSpPr>
            <a:cxnSpLocks/>
            <a:stCxn id="65" idx="3"/>
            <a:endCxn id="29" idx="1"/>
          </p:cNvCxnSpPr>
          <p:nvPr/>
        </p:nvCxnSpPr>
        <p:spPr>
          <a:xfrm>
            <a:off x="3339473" y="5845110"/>
            <a:ext cx="843277" cy="17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a gomito 83">
            <a:extLst>
              <a:ext uri="{FF2B5EF4-FFF2-40B4-BE49-F238E27FC236}">
                <a16:creationId xmlns:a16="http://schemas.microsoft.com/office/drawing/2014/main" id="{2BB36041-13E5-7C64-8F09-80A60D4F0B0F}"/>
              </a:ext>
            </a:extLst>
          </p:cNvPr>
          <p:cNvCxnSpPr>
            <a:cxnSpLocks/>
            <a:stCxn id="79" idx="2"/>
            <a:endCxn id="65" idx="1"/>
          </p:cNvCxnSpPr>
          <p:nvPr/>
        </p:nvCxnSpPr>
        <p:spPr>
          <a:xfrm rot="5400000" flipH="1">
            <a:off x="4086872" y="3286448"/>
            <a:ext cx="427839" cy="5545165"/>
          </a:xfrm>
          <a:prstGeom prst="bentConnector4">
            <a:avLst>
              <a:gd name="adj1" fmla="val -96895"/>
              <a:gd name="adj2" fmla="val 1041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45FA1DF3-3E4B-D05B-CDC7-5F073EAB047E}"/>
              </a:ext>
            </a:extLst>
          </p:cNvPr>
          <p:cNvSpPr/>
          <p:nvPr/>
        </p:nvSpPr>
        <p:spPr>
          <a:xfrm>
            <a:off x="1160585" y="334115"/>
            <a:ext cx="9302261" cy="1948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1) Set an </a:t>
            </a:r>
            <a:r>
              <a:rPr lang="it-IT" dirty="0" err="1">
                <a:solidFill>
                  <a:schemeClr val="tx1"/>
                </a:solidFill>
              </a:rPr>
              <a:t>initial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basic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block</a:t>
            </a:r>
            <a:r>
              <a:rPr lang="it-IT" dirty="0">
                <a:solidFill>
                  <a:schemeClr val="tx1"/>
                </a:solidFill>
              </a:rPr>
              <a:t> design on </a:t>
            </a:r>
            <a:r>
              <a:rPr lang="it-IT" dirty="0" err="1">
                <a:solidFill>
                  <a:schemeClr val="tx1"/>
                </a:solidFill>
              </a:rPr>
              <a:t>Vivado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prepare</a:t>
            </a:r>
            <a:r>
              <a:rPr lang="it-IT" dirty="0">
                <a:solidFill>
                  <a:schemeClr val="tx1"/>
                </a:solidFill>
              </a:rPr>
              <a:t> a Linux SD Card and first boot EBAZ4205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9C96027-2521-CCA1-7A6D-8945F8983B0A}"/>
              </a:ext>
            </a:extLst>
          </p:cNvPr>
          <p:cNvSpPr/>
          <p:nvPr/>
        </p:nvSpPr>
        <p:spPr>
          <a:xfrm>
            <a:off x="1160586" y="2466109"/>
            <a:ext cx="9302260" cy="2169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2) </a:t>
            </a:r>
            <a:r>
              <a:rPr lang="it-IT" dirty="0" err="1">
                <a:solidFill>
                  <a:schemeClr val="tx1"/>
                </a:solidFill>
              </a:rPr>
              <a:t>Modify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block</a:t>
            </a:r>
            <a:r>
              <a:rPr lang="it-IT" dirty="0">
                <a:solidFill>
                  <a:schemeClr val="tx1"/>
                </a:solidFill>
              </a:rPr>
              <a:t> design on </a:t>
            </a:r>
            <a:r>
              <a:rPr lang="it-IT" dirty="0" err="1">
                <a:solidFill>
                  <a:schemeClr val="tx1"/>
                </a:solidFill>
              </a:rPr>
              <a:t>Vivado</a:t>
            </a:r>
            <a:r>
              <a:rPr lang="it-IT" dirty="0">
                <a:solidFill>
                  <a:schemeClr val="tx1"/>
                </a:solidFill>
              </a:rPr>
              <a:t> and test the </a:t>
            </a:r>
            <a:r>
              <a:rPr lang="it-IT" dirty="0" err="1">
                <a:solidFill>
                  <a:schemeClr val="tx1"/>
                </a:solidFill>
              </a:rPr>
              <a:t>results</a:t>
            </a:r>
            <a:r>
              <a:rPr lang="it-IT" dirty="0">
                <a:solidFill>
                  <a:schemeClr val="tx1"/>
                </a:solidFill>
              </a:rPr>
              <a:t> on EBAZ4205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BB08C54-695C-5A3F-560A-2BC33C86A8F6}"/>
              </a:ext>
            </a:extLst>
          </p:cNvPr>
          <p:cNvSpPr/>
          <p:nvPr/>
        </p:nvSpPr>
        <p:spPr>
          <a:xfrm>
            <a:off x="1160585" y="4870953"/>
            <a:ext cx="9302261" cy="1948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3) </a:t>
            </a:r>
            <a:r>
              <a:rPr lang="it-IT" dirty="0" err="1">
                <a:solidFill>
                  <a:schemeClr val="tx1"/>
                </a:solidFill>
              </a:rPr>
              <a:t>Modify</a:t>
            </a:r>
            <a:r>
              <a:rPr lang="it-IT" dirty="0">
                <a:solidFill>
                  <a:schemeClr val="tx1"/>
                </a:solidFill>
              </a:rPr>
              <a:t>/Debug the Standalone/Linux App on </a:t>
            </a:r>
            <a:r>
              <a:rPr lang="it-IT" dirty="0" err="1">
                <a:solidFill>
                  <a:schemeClr val="tx1"/>
                </a:solidFill>
              </a:rPr>
              <a:t>Vitis</a:t>
            </a:r>
            <a:r>
              <a:rPr lang="it-IT" dirty="0">
                <a:solidFill>
                  <a:schemeClr val="tx1"/>
                </a:solidFill>
              </a:rPr>
              <a:t> IDE and test the </a:t>
            </a:r>
            <a:r>
              <a:rPr lang="it-IT" dirty="0" err="1">
                <a:solidFill>
                  <a:schemeClr val="tx1"/>
                </a:solidFill>
              </a:rPr>
              <a:t>results</a:t>
            </a:r>
            <a:r>
              <a:rPr lang="it-IT" dirty="0">
                <a:solidFill>
                  <a:schemeClr val="tx1"/>
                </a:solidFill>
              </a:rPr>
              <a:t> on EBAZ4205</a:t>
            </a:r>
          </a:p>
        </p:txBody>
      </p:sp>
      <p:sp>
        <p:nvSpPr>
          <p:cNvPr id="29" name="Elaborazione 28">
            <a:extLst>
              <a:ext uri="{FF2B5EF4-FFF2-40B4-BE49-F238E27FC236}">
                <a16:creationId xmlns:a16="http://schemas.microsoft.com/office/drawing/2014/main" id="{3452A69E-0CA1-8D24-2764-A1893E3AD94C}"/>
              </a:ext>
            </a:extLst>
          </p:cNvPr>
          <p:cNvSpPr/>
          <p:nvPr/>
        </p:nvSpPr>
        <p:spPr>
          <a:xfrm>
            <a:off x="4182750" y="5483053"/>
            <a:ext cx="2147828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the App is working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expected</a:t>
            </a:r>
            <a:endParaRPr lang="it-IT" sz="1200" dirty="0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1396EE1D-3A1B-3263-3FE3-415EDFC1C375}"/>
              </a:ext>
            </a:extLst>
          </p:cNvPr>
          <p:cNvCxnSpPr>
            <a:cxnSpLocks/>
            <a:stCxn id="29" idx="3"/>
            <a:endCxn id="79" idx="1"/>
          </p:cNvCxnSpPr>
          <p:nvPr/>
        </p:nvCxnSpPr>
        <p:spPr>
          <a:xfrm flipV="1">
            <a:off x="6330578" y="5845111"/>
            <a:ext cx="239456" cy="17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A586828-BBEF-BDF2-07CD-992B4F3DC4C1}"/>
              </a:ext>
            </a:extLst>
          </p:cNvPr>
          <p:cNvSpPr txBox="1"/>
          <p:nvPr/>
        </p:nvSpPr>
        <p:spPr>
          <a:xfrm>
            <a:off x="1160585" y="-40448"/>
            <a:ext cx="894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3 macro steps to design / test the Programmable Logic and the Linux / Standalone software  </a:t>
            </a: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DDFFA175-28F5-CBB5-95A3-49144A7D911C}"/>
              </a:ext>
            </a:extLst>
          </p:cNvPr>
          <p:cNvSpPr/>
          <p:nvPr/>
        </p:nvSpPr>
        <p:spPr>
          <a:xfrm>
            <a:off x="10869623" y="5627764"/>
            <a:ext cx="645951" cy="4697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End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BDE63B3-FB32-39C9-5529-59B0D8F7F596}"/>
              </a:ext>
            </a:extLst>
          </p:cNvPr>
          <p:cNvCxnSpPr>
            <a:cxnSpLocks/>
            <a:stCxn id="79" idx="3"/>
            <a:endCxn id="3" idx="1"/>
          </p:cNvCxnSpPr>
          <p:nvPr/>
        </p:nvCxnSpPr>
        <p:spPr>
          <a:xfrm>
            <a:off x="7576713" y="5845111"/>
            <a:ext cx="3292910" cy="1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71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7636D3A-71BF-F860-6581-C6DCAEE4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6" y="896723"/>
            <a:ext cx="9458227" cy="5320253"/>
          </a:xfrm>
          <a:prstGeom prst="rect">
            <a:avLst/>
          </a:prstGeom>
        </p:spPr>
      </p:pic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650B88BD-4F38-996C-CFB0-2E512BE293D6}"/>
              </a:ext>
            </a:extLst>
          </p:cNvPr>
          <p:cNvSpPr/>
          <p:nvPr/>
        </p:nvSpPr>
        <p:spPr>
          <a:xfrm>
            <a:off x="1366886" y="280133"/>
            <a:ext cx="2964441" cy="528637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/>
              <a:t>WinSCP: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Browse</a:t>
            </a:r>
            <a:r>
              <a:rPr lang="it-IT" sz="1200" dirty="0"/>
              <a:t> the Linux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Copy From/To Windows To/From Linux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13ADF345-3FE5-BE4B-CEFB-E0B8BAD492BD}"/>
              </a:ext>
            </a:extLst>
          </p:cNvPr>
          <p:cNvSpPr/>
          <p:nvPr/>
        </p:nvSpPr>
        <p:spPr>
          <a:xfrm>
            <a:off x="5602482" y="153682"/>
            <a:ext cx="5222631" cy="641024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 err="1"/>
              <a:t>Vitis</a:t>
            </a:r>
            <a:r>
              <a:rPr lang="it-IT" sz="1200" dirty="0"/>
              <a:t> 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/ </a:t>
            </a:r>
            <a:r>
              <a:rPr lang="it-IT" sz="1200" dirty="0" err="1"/>
              <a:t>Run</a:t>
            </a:r>
            <a:r>
              <a:rPr lang="it-IT" sz="1200" dirty="0"/>
              <a:t> Linux Apps on EBAZ4205 via TCF (TCP port 1534)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/ </a:t>
            </a:r>
            <a:r>
              <a:rPr lang="it-IT" sz="1200" dirty="0" err="1"/>
              <a:t>Run</a:t>
            </a:r>
            <a:r>
              <a:rPr lang="it-IT" sz="1200" dirty="0"/>
              <a:t> Standalone Apps on EBAZ4205 via JTAG</a:t>
            </a: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B3AD1287-6623-48C4-490F-68C9B5221C5C}"/>
              </a:ext>
            </a:extLst>
          </p:cNvPr>
          <p:cNvSpPr/>
          <p:nvPr/>
        </p:nvSpPr>
        <p:spPr>
          <a:xfrm>
            <a:off x="1366886" y="6264896"/>
            <a:ext cx="2889309" cy="528637"/>
          </a:xfrm>
          <a:prstGeom prst="wedgeRoundRectCallout">
            <a:avLst>
              <a:gd name="adj1" fmla="val 21922"/>
              <a:gd name="adj2" fmla="val -1136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 err="1"/>
              <a:t>Oscilloscope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Examine</a:t>
            </a:r>
            <a:r>
              <a:rPr lang="it-IT" sz="1200" dirty="0"/>
              <a:t> hardware </a:t>
            </a:r>
            <a:r>
              <a:rPr lang="it-IT" sz="1200" dirty="0" err="1"/>
              <a:t>signals</a:t>
            </a:r>
            <a:r>
              <a:rPr lang="it-IT" sz="1200" dirty="0"/>
              <a:t> on </a:t>
            </a:r>
            <a:r>
              <a:rPr lang="it-IT" sz="1200" dirty="0" err="1"/>
              <a:t>testpoints</a:t>
            </a:r>
            <a:r>
              <a:rPr lang="it-IT" sz="1200" dirty="0"/>
              <a:t> 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9655D2E3-0242-B746-38F7-E47E19768D1C}"/>
              </a:ext>
            </a:extLst>
          </p:cNvPr>
          <p:cNvSpPr/>
          <p:nvPr/>
        </p:nvSpPr>
        <p:spPr>
          <a:xfrm>
            <a:off x="7323992" y="6246497"/>
            <a:ext cx="3501121" cy="611503"/>
          </a:xfrm>
          <a:prstGeom prst="wedgeRoundRectCallout">
            <a:avLst>
              <a:gd name="adj1" fmla="val 22531"/>
              <a:gd name="adj2" fmla="val -1252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/>
              <a:t>SSH (via IP) or TTY (via UART) EBAZ4205 Console: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Run</a:t>
            </a:r>
            <a:r>
              <a:rPr lang="it-IT" sz="1200" dirty="0"/>
              <a:t> Linux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Configure</a:t>
            </a:r>
            <a:r>
              <a:rPr lang="it-IT" sz="1200" dirty="0"/>
              <a:t> Linux (Ethernet, Web Server, ALSA, …)</a:t>
            </a:r>
          </a:p>
        </p:txBody>
      </p:sp>
    </p:spTree>
    <p:extLst>
      <p:ext uri="{BB962C8B-B14F-4D97-AF65-F5344CB8AC3E}">
        <p14:creationId xmlns:p14="http://schemas.microsoft.com/office/powerpoint/2010/main" val="2929843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31501</TotalTime>
  <Words>1345</Words>
  <Application>Microsoft Office PowerPoint</Application>
  <PresentationFormat>Widescreen</PresentationFormat>
  <Paragraphs>349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AD9226 output</vt:lpstr>
      <vt:lpstr>Block diagram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Guido Giorgetti</dc:creator>
  <cp:lastModifiedBy>Guido Giorgetti</cp:lastModifiedBy>
  <cp:revision>99</cp:revision>
  <dcterms:created xsi:type="dcterms:W3CDTF">2022-07-15T18:30:58Z</dcterms:created>
  <dcterms:modified xsi:type="dcterms:W3CDTF">2022-12-29T17:21:12Z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2022-09-26T19:37:41Z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835ed9e8-a95e-4e77-ab68-922dc3e1ca0a</vt:lpwstr>
  </property>
  <property fmtid="{D5CDD505-2E9C-101B-9397-08002B2CF9AE}" pid="7" name="MSIP_Label_defa4170-0d19-0005-0004-bc88714345d2_ActionId">
    <vt:lpwstr>194a797f-485c-4969-9703-f37d6a097d6f</vt:lpwstr>
  </property>
  <property fmtid="{D5CDD505-2E9C-101B-9397-08002B2CF9AE}" pid="8" name="MSIP_Label_defa4170-0d19-0005-0004-bc88714345d2_ContentBits">
    <vt:lpwstr>0</vt:lpwstr>
  </property>
</Properties>
</file>